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65" r:id="rId2"/>
    <p:sldId id="260" r:id="rId3"/>
    <p:sldId id="262" r:id="rId4"/>
    <p:sldId id="258" r:id="rId5"/>
    <p:sldId id="319" r:id="rId6"/>
    <p:sldId id="268" r:id="rId7"/>
    <p:sldId id="269" r:id="rId8"/>
    <p:sldId id="270" r:id="rId9"/>
    <p:sldId id="271" r:id="rId10"/>
    <p:sldId id="272" r:id="rId11"/>
    <p:sldId id="273" r:id="rId12"/>
    <p:sldId id="274" r:id="rId13"/>
    <p:sldId id="275" r:id="rId14"/>
    <p:sldId id="276" r:id="rId15"/>
    <p:sldId id="322" r:id="rId16"/>
    <p:sldId id="277" r:id="rId17"/>
    <p:sldId id="278" r:id="rId18"/>
    <p:sldId id="279" r:id="rId19"/>
    <p:sldId id="280" r:id="rId20"/>
    <p:sldId id="281" r:id="rId21"/>
    <p:sldId id="282" r:id="rId22"/>
    <p:sldId id="283" r:id="rId23"/>
    <p:sldId id="284" r:id="rId24"/>
    <p:sldId id="285" r:id="rId25"/>
    <p:sldId id="286" r:id="rId26"/>
    <p:sldId id="306" r:id="rId27"/>
    <p:sldId id="287" r:id="rId28"/>
    <p:sldId id="288" r:id="rId29"/>
    <p:sldId id="290" r:id="rId30"/>
    <p:sldId id="291" r:id="rId31"/>
    <p:sldId id="292" r:id="rId32"/>
    <p:sldId id="293" r:id="rId33"/>
    <p:sldId id="294" r:id="rId34"/>
    <p:sldId id="295" r:id="rId35"/>
    <p:sldId id="296" r:id="rId36"/>
    <p:sldId id="320" r:id="rId37"/>
    <p:sldId id="310" r:id="rId38"/>
    <p:sldId id="311" r:id="rId39"/>
    <p:sldId id="312" r:id="rId40"/>
    <p:sldId id="313" r:id="rId41"/>
    <p:sldId id="314" r:id="rId42"/>
    <p:sldId id="315" r:id="rId43"/>
    <p:sldId id="316" r:id="rId44"/>
    <p:sldId id="317" r:id="rId45"/>
    <p:sldId id="318" r:id="rId46"/>
    <p:sldId id="321" r:id="rId4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orient="horz" pos="436" userDrawn="1">
          <p15:clr>
            <a:srgbClr val="A4A3A4"/>
          </p15:clr>
        </p15:guide>
        <p15:guide id="3" pos="3976" userDrawn="1">
          <p15:clr>
            <a:srgbClr val="A4A3A4"/>
          </p15:clr>
        </p15:guide>
        <p15:guide id="4" orient="horz" pos="354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312E"/>
    <a:srgbClr val="183D8A"/>
    <a:srgbClr val="EB5C63"/>
    <a:srgbClr val="10AAB6"/>
    <a:srgbClr val="2462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57" autoAdjust="0"/>
  </p:normalViewPr>
  <p:slideViewPr>
    <p:cSldViewPr snapToGrid="0">
      <p:cViewPr>
        <p:scale>
          <a:sx n="75" d="100"/>
          <a:sy n="75" d="100"/>
        </p:scale>
        <p:origin x="216" y="44"/>
      </p:cViewPr>
      <p:guideLst>
        <p:guide orient="horz" pos="663"/>
        <p:guide orient="horz" pos="436"/>
        <p:guide pos="3976"/>
        <p:guide orient="horz" pos="354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029310979780093"/>
          <c:y val="0.18543968676220562"/>
          <c:w val="0.48177458218613539"/>
          <c:h val="0.72266182258654765"/>
        </c:manualLayout>
      </c:layout>
      <c:doughnutChart>
        <c:varyColors val="1"/>
        <c:ser>
          <c:idx val="1"/>
          <c:order val="0"/>
          <c:tx>
            <c:strRef>
              <c:f>Feuil1!$B$1</c:f>
              <c:strCache>
                <c:ptCount val="1"/>
                <c:pt idx="0">
                  <c:v>Tous massifs</c:v>
                </c:pt>
              </c:strCache>
            </c:strRef>
          </c:tx>
          <c:dPt>
            <c:idx val="0"/>
            <c:bubble3D val="0"/>
            <c:spPr>
              <a:solidFill>
                <a:srgbClr val="ED5254"/>
              </a:solidFill>
              <a:ln w="19050">
                <a:solidFill>
                  <a:schemeClr val="lt1"/>
                </a:solidFill>
              </a:ln>
              <a:effectLst/>
            </c:spPr>
            <c:extLst>
              <c:ext xmlns:c16="http://schemas.microsoft.com/office/drawing/2014/chart" uri="{C3380CC4-5D6E-409C-BE32-E72D297353CC}">
                <c16:uniqueId val="{00000001-9045-466B-88B5-6EDFFFA472E2}"/>
              </c:ext>
            </c:extLst>
          </c:dPt>
          <c:dPt>
            <c:idx val="1"/>
            <c:bubble3D val="0"/>
            <c:spPr>
              <a:solidFill>
                <a:srgbClr val="BE1418"/>
              </a:solidFill>
              <a:ln w="19050">
                <a:solidFill>
                  <a:schemeClr val="lt1"/>
                </a:solidFill>
              </a:ln>
              <a:effectLst/>
            </c:spPr>
            <c:extLst>
              <c:ext xmlns:c16="http://schemas.microsoft.com/office/drawing/2014/chart" uri="{C3380CC4-5D6E-409C-BE32-E72D297353CC}">
                <c16:uniqueId val="{00000003-9045-466B-88B5-6EDFFFA472E2}"/>
              </c:ext>
            </c:extLst>
          </c:dPt>
          <c:dPt>
            <c:idx val="2"/>
            <c:bubble3D val="0"/>
            <c:spPr>
              <a:solidFill>
                <a:srgbClr val="92D050"/>
              </a:solidFill>
              <a:ln w="19050">
                <a:solidFill>
                  <a:schemeClr val="lt1"/>
                </a:solidFill>
              </a:ln>
              <a:effectLst/>
            </c:spPr>
            <c:extLst>
              <c:ext xmlns:c16="http://schemas.microsoft.com/office/drawing/2014/chart" uri="{C3380CC4-5D6E-409C-BE32-E72D297353CC}">
                <c16:uniqueId val="{00000005-9045-466B-88B5-6EDFFFA472E2}"/>
              </c:ext>
            </c:extLst>
          </c:dPt>
          <c:dPt>
            <c:idx val="3"/>
            <c:bubble3D val="0"/>
            <c:spPr>
              <a:solidFill>
                <a:srgbClr val="144B8E"/>
              </a:solidFill>
              <a:ln w="19050">
                <a:solidFill>
                  <a:schemeClr val="lt1"/>
                </a:solidFill>
              </a:ln>
              <a:effectLst/>
            </c:spPr>
            <c:extLst>
              <c:ext xmlns:c16="http://schemas.microsoft.com/office/drawing/2014/chart" uri="{C3380CC4-5D6E-409C-BE32-E72D297353CC}">
                <c16:uniqueId val="{00000007-9045-466B-88B5-6EDFFFA472E2}"/>
              </c:ext>
            </c:extLst>
          </c:dPt>
          <c:dLbls>
            <c:dLbl>
              <c:idx val="0"/>
              <c:layout>
                <c:manualLayout>
                  <c:x val="0.18649701386430978"/>
                  <c:y val="5.6237390878725757E-2"/>
                </c:manualLayout>
              </c:layout>
              <c:tx>
                <c:rich>
                  <a:bodyPr rot="0" spcFirstLastPara="1" vertOverflow="ellipsis" vert="horz" wrap="square" anchor="ctr" anchorCtr="1"/>
                  <a:lstStyle/>
                  <a:p>
                    <a:pPr>
                      <a:defRPr sz="1200" b="0" i="0" u="none" strike="noStrike" kern="1200" baseline="0">
                        <a:solidFill>
                          <a:srgbClr val="ED5254"/>
                        </a:solidFill>
                        <a:latin typeface="Century Gothic" panose="020B0502020202020204" pitchFamily="34" charset="0"/>
                        <a:ea typeface="+mn-ea"/>
                        <a:cs typeface="+mn-cs"/>
                      </a:defRPr>
                    </a:pPr>
                    <a:fld id="{3252A161-E5F0-4E4F-8B8C-FC1B2D48E4E6}" type="CATEGORYNAME">
                      <a:rPr lang="fr-FR" sz="1200">
                        <a:solidFill>
                          <a:srgbClr val="ED5254"/>
                        </a:solidFill>
                        <a:latin typeface="Century Gothic" panose="020B0502020202020204" pitchFamily="34" charset="0"/>
                      </a:rPr>
                      <a:pPr>
                        <a:defRPr sz="1200">
                          <a:solidFill>
                            <a:srgbClr val="ED5254"/>
                          </a:solidFill>
                          <a:latin typeface="Century Gothic" panose="020B0502020202020204" pitchFamily="34" charset="0"/>
                        </a:defRPr>
                      </a:pPr>
                      <a:t>[NOM DE CATÉGORIE]</a:t>
                    </a:fld>
                    <a:endParaRPr lang="fr-FR" sz="1200" baseline="0">
                      <a:solidFill>
                        <a:srgbClr val="ED5254"/>
                      </a:solidFill>
                      <a:latin typeface="Century Gothic" panose="020B0502020202020204" pitchFamily="34" charset="0"/>
                    </a:endParaRPr>
                  </a:p>
                  <a:p>
                    <a:pPr>
                      <a:defRPr sz="1200">
                        <a:solidFill>
                          <a:srgbClr val="ED5254"/>
                        </a:solidFill>
                        <a:latin typeface="Century Gothic" panose="020B0502020202020204" pitchFamily="34" charset="0"/>
                      </a:defRPr>
                    </a:pPr>
                    <a:fld id="{E4F68F9E-D55B-4814-BE20-D2507EDB34C1}" type="VALUE">
                      <a:rPr lang="fr-FR" sz="1200" baseline="0">
                        <a:solidFill>
                          <a:srgbClr val="ED5254"/>
                        </a:solidFill>
                        <a:latin typeface="Century Gothic" panose="020B0502020202020204" pitchFamily="34" charset="0"/>
                      </a:rPr>
                      <a:pPr>
                        <a:defRPr sz="1200">
                          <a:solidFill>
                            <a:srgbClr val="ED5254"/>
                          </a:solidFill>
                          <a:latin typeface="Century Gothic" panose="020B0502020202020204" pitchFamily="34" charset="0"/>
                        </a:defRPr>
                      </a:pPr>
                      <a:t>[VALEUR]</a:t>
                    </a:fld>
                    <a:endParaRPr lang="fr-FR"/>
                  </a:p>
                </c:rich>
              </c:tx>
              <c:spPr>
                <a:noFill/>
                <a:ln>
                  <a:noFill/>
                </a:ln>
                <a:effectLst/>
              </c:spPr>
              <c:txPr>
                <a:bodyPr rot="0" spcFirstLastPara="1" vertOverflow="ellipsis" vert="horz" wrap="square" anchor="ctr" anchorCtr="1"/>
                <a:lstStyle/>
                <a:p>
                  <a:pPr>
                    <a:defRPr sz="1200" b="0" i="0" u="none" strike="noStrike" kern="1200" baseline="0">
                      <a:solidFill>
                        <a:srgbClr val="ED5254"/>
                      </a:solidFill>
                      <a:latin typeface="Century Gothic" panose="020B0502020202020204" pitchFamily="34"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layout>
                    <c:manualLayout>
                      <c:w val="0.24812072146551464"/>
                      <c:h val="0.2612566286357062"/>
                    </c:manualLayout>
                  </c15:layout>
                  <c15:dlblFieldTable/>
                  <c15:showDataLabelsRange val="0"/>
                </c:ext>
                <c:ext xmlns:c16="http://schemas.microsoft.com/office/drawing/2014/chart" uri="{C3380CC4-5D6E-409C-BE32-E72D297353CC}">
                  <c16:uniqueId val="{00000001-9045-466B-88B5-6EDFFFA472E2}"/>
                </c:ext>
              </c:extLst>
            </c:dLbl>
            <c:dLbl>
              <c:idx val="1"/>
              <c:layout>
                <c:manualLayout>
                  <c:x val="-0.16787431820702314"/>
                  <c:y val="6.8660613851839955E-2"/>
                </c:manualLayout>
              </c:layout>
              <c:tx>
                <c:rich>
                  <a:bodyPr rot="0" spcFirstLastPara="1" vertOverflow="ellipsis" vert="horz" wrap="square" anchor="ctr" anchorCtr="1"/>
                  <a:lstStyle/>
                  <a:p>
                    <a:pPr>
                      <a:defRPr sz="1200" b="0" i="0" u="none" strike="noStrike" kern="1200" baseline="0">
                        <a:solidFill>
                          <a:srgbClr val="BE1418"/>
                        </a:solidFill>
                        <a:latin typeface="Century Gothic" panose="020B0502020202020204" pitchFamily="34" charset="0"/>
                        <a:ea typeface="+mn-ea"/>
                        <a:cs typeface="+mn-cs"/>
                      </a:defRPr>
                    </a:pPr>
                    <a:fld id="{2A1E38C6-5755-44C9-BD80-AB72CC6313DB}" type="CATEGORYNAME">
                      <a:rPr lang="fr-FR" sz="1200">
                        <a:solidFill>
                          <a:srgbClr val="BE1418"/>
                        </a:solidFill>
                        <a:latin typeface="Century Gothic" panose="020B0502020202020204" pitchFamily="34" charset="0"/>
                      </a:rPr>
                      <a:pPr>
                        <a:defRPr sz="1200">
                          <a:solidFill>
                            <a:srgbClr val="BE1418"/>
                          </a:solidFill>
                          <a:latin typeface="Century Gothic" panose="020B0502020202020204" pitchFamily="34" charset="0"/>
                        </a:defRPr>
                      </a:pPr>
                      <a:t>[NOM DE CATÉGORIE]</a:t>
                    </a:fld>
                    <a:r>
                      <a:rPr lang="fr-FR" sz="1200" baseline="0">
                        <a:solidFill>
                          <a:srgbClr val="BE1418"/>
                        </a:solidFill>
                        <a:latin typeface="Century Gothic" panose="020B0502020202020204" pitchFamily="34" charset="0"/>
                      </a:rPr>
                      <a:t> </a:t>
                    </a:r>
                    <a:fld id="{FED66406-30B2-454A-91B6-6D7722816279}" type="VALUE">
                      <a:rPr lang="fr-FR" sz="1200" baseline="0">
                        <a:solidFill>
                          <a:srgbClr val="BE1418"/>
                        </a:solidFill>
                        <a:latin typeface="Century Gothic" panose="020B0502020202020204" pitchFamily="34" charset="0"/>
                      </a:rPr>
                      <a:pPr>
                        <a:defRPr sz="1200">
                          <a:solidFill>
                            <a:srgbClr val="BE1418"/>
                          </a:solidFill>
                          <a:latin typeface="Century Gothic" panose="020B0502020202020204" pitchFamily="34" charset="0"/>
                        </a:defRPr>
                      </a:pPr>
                      <a:t>[VALEUR]</a:t>
                    </a:fld>
                    <a:endParaRPr lang="fr-FR" sz="1200" baseline="0">
                      <a:solidFill>
                        <a:srgbClr val="BE1418"/>
                      </a:solidFill>
                      <a:latin typeface="Century Gothic" panose="020B0502020202020204" pitchFamily="34" charset="0"/>
                    </a:endParaRPr>
                  </a:p>
                </c:rich>
              </c:tx>
              <c:spPr>
                <a:noFill/>
                <a:ln>
                  <a:noFill/>
                </a:ln>
                <a:effectLst/>
              </c:spPr>
              <c:txPr>
                <a:bodyPr rot="0" spcFirstLastPara="1" vertOverflow="ellipsis" vert="horz" wrap="square" anchor="ctr" anchorCtr="1"/>
                <a:lstStyle/>
                <a:p>
                  <a:pPr>
                    <a:defRPr sz="1200" b="0" i="0" u="none" strike="noStrike" kern="1200" baseline="0">
                      <a:solidFill>
                        <a:srgbClr val="BE1418"/>
                      </a:solidFill>
                      <a:latin typeface="Century Gothic" panose="020B0502020202020204" pitchFamily="34"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layout>
                    <c:manualLayout>
                      <c:w val="0.23232984161230807"/>
                      <c:h val="0.20756903154962772"/>
                    </c:manualLayout>
                  </c15:layout>
                  <c15:dlblFieldTable/>
                  <c15:showDataLabelsRange val="0"/>
                </c:ext>
                <c:ext xmlns:c16="http://schemas.microsoft.com/office/drawing/2014/chart" uri="{C3380CC4-5D6E-409C-BE32-E72D297353CC}">
                  <c16:uniqueId val="{00000003-9045-466B-88B5-6EDFFFA472E2}"/>
                </c:ext>
              </c:extLst>
            </c:dLbl>
            <c:dLbl>
              <c:idx val="2"/>
              <c:layout>
                <c:manualLayout>
                  <c:x val="-0.2211053363848085"/>
                  <c:y val="5.6594990358348023E-2"/>
                </c:manualLayout>
              </c:layout>
              <c:tx>
                <c:rich>
                  <a:bodyPr rot="0" spcFirstLastPara="1" vertOverflow="ellipsis" vert="horz" wrap="square" anchor="ctr" anchorCtr="1"/>
                  <a:lstStyle/>
                  <a:p>
                    <a:pPr>
                      <a:defRPr sz="1200" b="0" i="0" u="none" strike="noStrike" kern="1200" baseline="0">
                        <a:solidFill>
                          <a:srgbClr val="92D050"/>
                        </a:solidFill>
                        <a:latin typeface="Century Gothic" panose="020B0502020202020204" pitchFamily="34" charset="0"/>
                        <a:ea typeface="+mn-ea"/>
                        <a:cs typeface="+mn-cs"/>
                      </a:defRPr>
                    </a:pPr>
                    <a:fld id="{374D85A9-0923-4537-B9B9-EDEB0E76B606}" type="CATEGORYNAME">
                      <a:rPr lang="fr-FR" sz="1200">
                        <a:solidFill>
                          <a:srgbClr val="92D050"/>
                        </a:solidFill>
                        <a:latin typeface="Century Gothic" panose="020B0502020202020204" pitchFamily="34" charset="0"/>
                      </a:rPr>
                      <a:pPr>
                        <a:defRPr sz="1200">
                          <a:solidFill>
                            <a:srgbClr val="92D050"/>
                          </a:solidFill>
                          <a:latin typeface="Century Gothic" panose="020B0502020202020204" pitchFamily="34" charset="0"/>
                        </a:defRPr>
                      </a:pPr>
                      <a:t>[NOM DE CATÉGORIE]</a:t>
                    </a:fld>
                    <a:endParaRPr lang="fr-FR" sz="1200" baseline="0" dirty="0">
                      <a:solidFill>
                        <a:srgbClr val="92D050"/>
                      </a:solidFill>
                      <a:latin typeface="Century Gothic" panose="020B0502020202020204" pitchFamily="34" charset="0"/>
                    </a:endParaRPr>
                  </a:p>
                  <a:p>
                    <a:pPr>
                      <a:defRPr sz="1200">
                        <a:solidFill>
                          <a:srgbClr val="92D050"/>
                        </a:solidFill>
                        <a:latin typeface="Century Gothic" panose="020B0502020202020204" pitchFamily="34" charset="0"/>
                      </a:defRPr>
                    </a:pPr>
                    <a:fld id="{203D44F5-DE44-4F5A-856B-FA27C396C5F3}" type="VALUE">
                      <a:rPr lang="fr-FR" sz="1200" baseline="0">
                        <a:solidFill>
                          <a:srgbClr val="92D050"/>
                        </a:solidFill>
                        <a:latin typeface="Century Gothic" panose="020B0502020202020204" pitchFamily="34" charset="0"/>
                      </a:rPr>
                      <a:pPr>
                        <a:defRPr sz="1200">
                          <a:solidFill>
                            <a:srgbClr val="92D050"/>
                          </a:solidFill>
                          <a:latin typeface="Century Gothic" panose="020B0502020202020204" pitchFamily="34" charset="0"/>
                        </a:defRPr>
                      </a:pPr>
                      <a:t>[VALEUR]</a:t>
                    </a:fld>
                    <a:endParaRPr lang="fr-FR"/>
                  </a:p>
                </c:rich>
              </c:tx>
              <c:spPr>
                <a:noFill/>
                <a:ln>
                  <a:noFill/>
                </a:ln>
                <a:effectLst/>
              </c:spPr>
              <c:txPr>
                <a:bodyPr rot="0" spcFirstLastPara="1" vertOverflow="ellipsis" vert="horz" wrap="square" anchor="ctr" anchorCtr="1"/>
                <a:lstStyle/>
                <a:p>
                  <a:pPr>
                    <a:defRPr sz="1200" b="0" i="0" u="none" strike="noStrike" kern="1200" baseline="0">
                      <a:solidFill>
                        <a:srgbClr val="92D050"/>
                      </a:solidFill>
                      <a:latin typeface="Century Gothic" panose="020B0502020202020204" pitchFamily="34"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layout>
                    <c:manualLayout>
                      <c:w val="0.32811171490887581"/>
                      <c:h val="0.22946060313889333"/>
                    </c:manualLayout>
                  </c15:layout>
                  <c15:dlblFieldTable/>
                  <c15:showDataLabelsRange val="0"/>
                </c:ext>
                <c:ext xmlns:c16="http://schemas.microsoft.com/office/drawing/2014/chart" uri="{C3380CC4-5D6E-409C-BE32-E72D297353CC}">
                  <c16:uniqueId val="{00000005-9045-466B-88B5-6EDFFFA472E2}"/>
                </c:ext>
              </c:extLst>
            </c:dLbl>
            <c:dLbl>
              <c:idx val="3"/>
              <c:layout>
                <c:manualLayout>
                  <c:x val="-1.4558107413269884E-2"/>
                  <c:y val="-0.13809490331565696"/>
                </c:manualLayout>
              </c:layout>
              <c:tx>
                <c:rich>
                  <a:bodyPr rot="0" spcFirstLastPara="1" vertOverflow="ellipsis" vert="horz" wrap="square" anchor="ctr" anchorCtr="1"/>
                  <a:lstStyle/>
                  <a:p>
                    <a:pPr>
                      <a:defRPr sz="1200" b="0" i="0" u="none" strike="noStrike" kern="1200" baseline="0">
                        <a:solidFill>
                          <a:srgbClr val="144B8E"/>
                        </a:solidFill>
                        <a:latin typeface="Century Gothic" panose="020B0502020202020204" pitchFamily="34" charset="0"/>
                        <a:ea typeface="+mn-ea"/>
                        <a:cs typeface="+mn-cs"/>
                      </a:defRPr>
                    </a:pPr>
                    <a:fld id="{C68EB67E-1621-4631-A86A-AFF521063EC4}" type="CATEGORYNAME">
                      <a:rPr lang="fr-FR" sz="1200">
                        <a:solidFill>
                          <a:srgbClr val="144B8E"/>
                        </a:solidFill>
                        <a:latin typeface="Century Gothic" panose="020B0502020202020204" pitchFamily="34" charset="0"/>
                      </a:rPr>
                      <a:pPr>
                        <a:defRPr sz="1200">
                          <a:solidFill>
                            <a:srgbClr val="144B8E"/>
                          </a:solidFill>
                          <a:latin typeface="Century Gothic" panose="020B0502020202020204" pitchFamily="34" charset="0"/>
                        </a:defRPr>
                      </a:pPr>
                      <a:t>[NOM DE CATÉGORIE]</a:t>
                    </a:fld>
                    <a:endParaRPr lang="fr-FR" sz="1200" baseline="0">
                      <a:solidFill>
                        <a:srgbClr val="144B8E"/>
                      </a:solidFill>
                      <a:latin typeface="Century Gothic" panose="020B0502020202020204" pitchFamily="34" charset="0"/>
                    </a:endParaRPr>
                  </a:p>
                  <a:p>
                    <a:pPr>
                      <a:defRPr sz="1200">
                        <a:solidFill>
                          <a:srgbClr val="144B8E"/>
                        </a:solidFill>
                        <a:latin typeface="Century Gothic" panose="020B0502020202020204" pitchFamily="34" charset="0"/>
                      </a:defRPr>
                    </a:pPr>
                    <a:fld id="{E8A4F826-9063-4A3E-A794-0EE1F8856702}" type="VALUE">
                      <a:rPr lang="fr-FR" sz="1200" baseline="0">
                        <a:solidFill>
                          <a:srgbClr val="144B8E"/>
                        </a:solidFill>
                        <a:latin typeface="Century Gothic" panose="020B0502020202020204" pitchFamily="34" charset="0"/>
                      </a:rPr>
                      <a:pPr>
                        <a:defRPr sz="1200">
                          <a:solidFill>
                            <a:srgbClr val="144B8E"/>
                          </a:solidFill>
                          <a:latin typeface="Century Gothic" panose="020B0502020202020204" pitchFamily="34" charset="0"/>
                        </a:defRPr>
                      </a:pPr>
                      <a:t>[VALEUR]</a:t>
                    </a:fld>
                    <a:endParaRPr lang="fr-FR"/>
                  </a:p>
                </c:rich>
              </c:tx>
              <c:spPr>
                <a:noFill/>
                <a:ln>
                  <a:noFill/>
                </a:ln>
                <a:effectLst/>
              </c:spPr>
              <c:txPr>
                <a:bodyPr rot="0" spcFirstLastPara="1" vertOverflow="ellipsis" vert="horz" wrap="square" anchor="ctr" anchorCtr="1"/>
                <a:lstStyle/>
                <a:p>
                  <a:pPr>
                    <a:defRPr sz="1200" b="0" i="0" u="none" strike="noStrike" kern="1200" baseline="0">
                      <a:solidFill>
                        <a:srgbClr val="144B8E"/>
                      </a:solidFill>
                      <a:latin typeface="Century Gothic" panose="020B0502020202020204" pitchFamily="34"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layout>
                    <c:manualLayout>
                      <c:w val="0.55120126629497812"/>
                      <c:h val="0.1757853928973164"/>
                    </c:manualLayout>
                  </c15:layout>
                  <c15:dlblFieldTable/>
                  <c15:showDataLabelsRange val="0"/>
                </c:ext>
                <c:ext xmlns:c16="http://schemas.microsoft.com/office/drawing/2014/chart" uri="{C3380CC4-5D6E-409C-BE32-E72D297353CC}">
                  <c16:uniqueId val="{00000007-9045-466B-88B5-6EDFFFA472E2}"/>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fr-FR"/>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Communes station de Montagne</c:v>
                </c:pt>
                <c:pt idx="1">
                  <c:v>EPCI (sur station de montagne)</c:v>
                </c:pt>
                <c:pt idx="2">
                  <c:v>Département (sur station de montagne)</c:v>
                </c:pt>
                <c:pt idx="3">
                  <c:v>Etat (sur station de montagne)</c:v>
                </c:pt>
              </c:strCache>
            </c:strRef>
          </c:cat>
          <c:val>
            <c:numRef>
              <c:f>Feuil1!$B$2:$B$5</c:f>
              <c:numCache>
                <c:formatCode>0%</c:formatCode>
                <c:ptCount val="4"/>
                <c:pt idx="0">
                  <c:v>0.52335563551167996</c:v>
                </c:pt>
                <c:pt idx="1">
                  <c:v>0.17500450001648946</c:v>
                </c:pt>
                <c:pt idx="2">
                  <c:v>0.25169112708109281</c:v>
                </c:pt>
                <c:pt idx="3">
                  <c:v>4.9948737390737623E-2</c:v>
                </c:pt>
              </c:numCache>
            </c:numRef>
          </c:val>
          <c:extLst>
            <c:ext xmlns:c16="http://schemas.microsoft.com/office/drawing/2014/chart" uri="{C3380CC4-5D6E-409C-BE32-E72D297353CC}">
              <c16:uniqueId val="{00000008-9045-466B-88B5-6EDFFFA472E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029310979780093"/>
          <c:y val="0.18543968676220562"/>
          <c:w val="0.48177458218613539"/>
          <c:h val="0.72266182258654765"/>
        </c:manualLayout>
      </c:layout>
      <c:doughnutChart>
        <c:varyColors val="1"/>
        <c:ser>
          <c:idx val="1"/>
          <c:order val="0"/>
          <c:tx>
            <c:strRef>
              <c:f>Feuil1!$B$1</c:f>
              <c:strCache>
                <c:ptCount val="1"/>
                <c:pt idx="0">
                  <c:v>Tous massifs</c:v>
                </c:pt>
              </c:strCache>
            </c:strRef>
          </c:tx>
          <c:dPt>
            <c:idx val="0"/>
            <c:bubble3D val="0"/>
            <c:spPr>
              <a:solidFill>
                <a:srgbClr val="ED5254"/>
              </a:solidFill>
              <a:ln w="19050">
                <a:solidFill>
                  <a:schemeClr val="lt1"/>
                </a:solidFill>
              </a:ln>
              <a:effectLst/>
            </c:spPr>
            <c:extLst>
              <c:ext xmlns:c16="http://schemas.microsoft.com/office/drawing/2014/chart" uri="{C3380CC4-5D6E-409C-BE32-E72D297353CC}">
                <c16:uniqueId val="{00000001-9045-466B-88B5-6EDFFFA472E2}"/>
              </c:ext>
            </c:extLst>
          </c:dPt>
          <c:dPt>
            <c:idx val="1"/>
            <c:bubble3D val="0"/>
            <c:spPr>
              <a:solidFill>
                <a:srgbClr val="BE1418"/>
              </a:solidFill>
              <a:ln w="19050">
                <a:solidFill>
                  <a:schemeClr val="lt1"/>
                </a:solidFill>
              </a:ln>
              <a:effectLst/>
            </c:spPr>
            <c:extLst>
              <c:ext xmlns:c16="http://schemas.microsoft.com/office/drawing/2014/chart" uri="{C3380CC4-5D6E-409C-BE32-E72D297353CC}">
                <c16:uniqueId val="{00000003-9045-466B-88B5-6EDFFFA472E2}"/>
              </c:ext>
            </c:extLst>
          </c:dPt>
          <c:dPt>
            <c:idx val="2"/>
            <c:bubble3D val="0"/>
            <c:spPr>
              <a:solidFill>
                <a:srgbClr val="92D050"/>
              </a:solidFill>
              <a:ln w="19050">
                <a:solidFill>
                  <a:schemeClr val="lt1"/>
                </a:solidFill>
              </a:ln>
              <a:effectLst/>
            </c:spPr>
            <c:extLst>
              <c:ext xmlns:c16="http://schemas.microsoft.com/office/drawing/2014/chart" uri="{C3380CC4-5D6E-409C-BE32-E72D297353CC}">
                <c16:uniqueId val="{00000005-9045-466B-88B5-6EDFFFA472E2}"/>
              </c:ext>
            </c:extLst>
          </c:dPt>
          <c:dPt>
            <c:idx val="3"/>
            <c:bubble3D val="0"/>
            <c:spPr>
              <a:solidFill>
                <a:srgbClr val="144B8E"/>
              </a:solidFill>
              <a:ln w="19050">
                <a:solidFill>
                  <a:schemeClr val="lt1"/>
                </a:solidFill>
              </a:ln>
              <a:effectLst/>
            </c:spPr>
            <c:extLst>
              <c:ext xmlns:c16="http://schemas.microsoft.com/office/drawing/2014/chart" uri="{C3380CC4-5D6E-409C-BE32-E72D297353CC}">
                <c16:uniqueId val="{00000007-9045-466B-88B5-6EDFFFA472E2}"/>
              </c:ext>
            </c:extLst>
          </c:dPt>
          <c:dLbls>
            <c:dLbl>
              <c:idx val="0"/>
              <c:layout>
                <c:manualLayout>
                  <c:x val="0.18649701386430978"/>
                  <c:y val="5.6237390878725757E-2"/>
                </c:manualLayout>
              </c:layout>
              <c:tx>
                <c:rich>
                  <a:bodyPr rot="0" spcFirstLastPara="1" vertOverflow="ellipsis" vert="horz" wrap="square" anchor="ctr" anchorCtr="1"/>
                  <a:lstStyle/>
                  <a:p>
                    <a:pPr>
                      <a:defRPr sz="1200" b="0" i="0" u="none" strike="noStrike" kern="1200" baseline="0">
                        <a:solidFill>
                          <a:srgbClr val="ED5254"/>
                        </a:solidFill>
                        <a:latin typeface="Century Gothic" panose="020B0502020202020204" pitchFamily="34" charset="0"/>
                        <a:ea typeface="+mn-ea"/>
                        <a:cs typeface="+mn-cs"/>
                      </a:defRPr>
                    </a:pPr>
                    <a:fld id="{3252A161-E5F0-4E4F-8B8C-FC1B2D48E4E6}" type="CATEGORYNAME">
                      <a:rPr lang="fr-FR" sz="1200">
                        <a:solidFill>
                          <a:srgbClr val="ED5254"/>
                        </a:solidFill>
                        <a:latin typeface="Century Gothic" panose="020B0502020202020204" pitchFamily="34" charset="0"/>
                      </a:rPr>
                      <a:pPr>
                        <a:defRPr sz="1200">
                          <a:solidFill>
                            <a:srgbClr val="ED5254"/>
                          </a:solidFill>
                          <a:latin typeface="Century Gothic" panose="020B0502020202020204" pitchFamily="34" charset="0"/>
                        </a:defRPr>
                      </a:pPr>
                      <a:t>[NOM DE CATÉGORIE]</a:t>
                    </a:fld>
                    <a:endParaRPr lang="fr-FR" sz="1200" baseline="0">
                      <a:solidFill>
                        <a:srgbClr val="ED5254"/>
                      </a:solidFill>
                      <a:latin typeface="Century Gothic" panose="020B0502020202020204" pitchFamily="34" charset="0"/>
                    </a:endParaRPr>
                  </a:p>
                  <a:p>
                    <a:pPr>
                      <a:defRPr sz="1200">
                        <a:solidFill>
                          <a:srgbClr val="ED5254"/>
                        </a:solidFill>
                        <a:latin typeface="Century Gothic" panose="020B0502020202020204" pitchFamily="34" charset="0"/>
                      </a:defRPr>
                    </a:pPr>
                    <a:fld id="{E4F68F9E-D55B-4814-BE20-D2507EDB34C1}" type="VALUE">
                      <a:rPr lang="fr-FR" sz="1200" baseline="0">
                        <a:solidFill>
                          <a:srgbClr val="ED5254"/>
                        </a:solidFill>
                        <a:latin typeface="Century Gothic" panose="020B0502020202020204" pitchFamily="34" charset="0"/>
                      </a:rPr>
                      <a:pPr>
                        <a:defRPr sz="1200">
                          <a:solidFill>
                            <a:srgbClr val="ED5254"/>
                          </a:solidFill>
                          <a:latin typeface="Century Gothic" panose="020B0502020202020204" pitchFamily="34" charset="0"/>
                        </a:defRPr>
                      </a:pPr>
                      <a:t>[VALEUR]</a:t>
                    </a:fld>
                    <a:endParaRPr lang="fr-FR"/>
                  </a:p>
                </c:rich>
              </c:tx>
              <c:spPr>
                <a:noFill/>
                <a:ln>
                  <a:noFill/>
                </a:ln>
                <a:effectLst/>
              </c:spPr>
              <c:txPr>
                <a:bodyPr rot="0" spcFirstLastPara="1" vertOverflow="ellipsis" vert="horz" wrap="square" anchor="ctr" anchorCtr="1"/>
                <a:lstStyle/>
                <a:p>
                  <a:pPr>
                    <a:defRPr sz="1200" b="0" i="0" u="none" strike="noStrike" kern="1200" baseline="0">
                      <a:solidFill>
                        <a:srgbClr val="ED5254"/>
                      </a:solidFill>
                      <a:latin typeface="Century Gothic" panose="020B0502020202020204" pitchFamily="34"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layout>
                    <c:manualLayout>
                      <c:w val="0.24812072146551464"/>
                      <c:h val="0.2612566286357062"/>
                    </c:manualLayout>
                  </c15:layout>
                  <c15:dlblFieldTable/>
                  <c15:showDataLabelsRange val="0"/>
                </c:ext>
                <c:ext xmlns:c16="http://schemas.microsoft.com/office/drawing/2014/chart" uri="{C3380CC4-5D6E-409C-BE32-E72D297353CC}">
                  <c16:uniqueId val="{00000001-9045-466B-88B5-6EDFFFA472E2}"/>
                </c:ext>
              </c:extLst>
            </c:dLbl>
            <c:dLbl>
              <c:idx val="1"/>
              <c:layout>
                <c:manualLayout>
                  <c:x val="-0.16787431820702314"/>
                  <c:y val="6.8660613851839955E-2"/>
                </c:manualLayout>
              </c:layout>
              <c:tx>
                <c:rich>
                  <a:bodyPr rot="0" spcFirstLastPara="1" vertOverflow="ellipsis" vert="horz" wrap="square" anchor="ctr" anchorCtr="1"/>
                  <a:lstStyle/>
                  <a:p>
                    <a:pPr>
                      <a:defRPr sz="1200" b="0" i="0" u="none" strike="noStrike" kern="1200" baseline="0">
                        <a:solidFill>
                          <a:srgbClr val="BE1418"/>
                        </a:solidFill>
                        <a:latin typeface="Century Gothic" panose="020B0502020202020204" pitchFamily="34" charset="0"/>
                        <a:ea typeface="+mn-ea"/>
                        <a:cs typeface="+mn-cs"/>
                      </a:defRPr>
                    </a:pPr>
                    <a:fld id="{2A1E38C6-5755-44C9-BD80-AB72CC6313DB}" type="CATEGORYNAME">
                      <a:rPr lang="fr-FR" sz="1200">
                        <a:solidFill>
                          <a:srgbClr val="BE1418"/>
                        </a:solidFill>
                        <a:latin typeface="Century Gothic" panose="020B0502020202020204" pitchFamily="34" charset="0"/>
                      </a:rPr>
                      <a:pPr>
                        <a:defRPr sz="1200">
                          <a:solidFill>
                            <a:srgbClr val="BE1418"/>
                          </a:solidFill>
                          <a:latin typeface="Century Gothic" panose="020B0502020202020204" pitchFamily="34" charset="0"/>
                        </a:defRPr>
                      </a:pPr>
                      <a:t>[NOM DE CATÉGORIE]</a:t>
                    </a:fld>
                    <a:r>
                      <a:rPr lang="fr-FR" sz="1200" baseline="0">
                        <a:solidFill>
                          <a:srgbClr val="BE1418"/>
                        </a:solidFill>
                        <a:latin typeface="Century Gothic" panose="020B0502020202020204" pitchFamily="34" charset="0"/>
                      </a:rPr>
                      <a:t> </a:t>
                    </a:r>
                    <a:fld id="{FED66406-30B2-454A-91B6-6D7722816279}" type="VALUE">
                      <a:rPr lang="fr-FR" sz="1200" baseline="0">
                        <a:solidFill>
                          <a:srgbClr val="BE1418"/>
                        </a:solidFill>
                        <a:latin typeface="Century Gothic" panose="020B0502020202020204" pitchFamily="34" charset="0"/>
                      </a:rPr>
                      <a:pPr>
                        <a:defRPr sz="1200">
                          <a:solidFill>
                            <a:srgbClr val="BE1418"/>
                          </a:solidFill>
                          <a:latin typeface="Century Gothic" panose="020B0502020202020204" pitchFamily="34" charset="0"/>
                        </a:defRPr>
                      </a:pPr>
                      <a:t>[VALEUR]</a:t>
                    </a:fld>
                    <a:endParaRPr lang="fr-FR" sz="1200" baseline="0">
                      <a:solidFill>
                        <a:srgbClr val="BE1418"/>
                      </a:solidFill>
                      <a:latin typeface="Century Gothic" panose="020B0502020202020204" pitchFamily="34" charset="0"/>
                    </a:endParaRPr>
                  </a:p>
                </c:rich>
              </c:tx>
              <c:spPr>
                <a:noFill/>
                <a:ln>
                  <a:noFill/>
                </a:ln>
                <a:effectLst/>
              </c:spPr>
              <c:txPr>
                <a:bodyPr rot="0" spcFirstLastPara="1" vertOverflow="ellipsis" vert="horz" wrap="square" anchor="ctr" anchorCtr="1"/>
                <a:lstStyle/>
                <a:p>
                  <a:pPr>
                    <a:defRPr sz="1200" b="0" i="0" u="none" strike="noStrike" kern="1200" baseline="0">
                      <a:solidFill>
                        <a:srgbClr val="BE1418"/>
                      </a:solidFill>
                      <a:latin typeface="Century Gothic" panose="020B0502020202020204" pitchFamily="34"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layout>
                    <c:manualLayout>
                      <c:w val="0.23232984161230807"/>
                      <c:h val="0.20756903154962772"/>
                    </c:manualLayout>
                  </c15:layout>
                  <c15:dlblFieldTable/>
                  <c15:showDataLabelsRange val="0"/>
                </c:ext>
                <c:ext xmlns:c16="http://schemas.microsoft.com/office/drawing/2014/chart" uri="{C3380CC4-5D6E-409C-BE32-E72D297353CC}">
                  <c16:uniqueId val="{00000003-9045-466B-88B5-6EDFFFA472E2}"/>
                </c:ext>
              </c:extLst>
            </c:dLbl>
            <c:dLbl>
              <c:idx val="2"/>
              <c:layout>
                <c:manualLayout>
                  <c:x val="-0.2211053363848085"/>
                  <c:y val="5.6594990358348023E-2"/>
                </c:manualLayout>
              </c:layout>
              <c:tx>
                <c:rich>
                  <a:bodyPr rot="0" spcFirstLastPara="1" vertOverflow="ellipsis" vert="horz" wrap="square" anchor="ctr" anchorCtr="1"/>
                  <a:lstStyle/>
                  <a:p>
                    <a:pPr>
                      <a:defRPr sz="1200" b="0" i="0" u="none" strike="noStrike" kern="1200" baseline="0">
                        <a:solidFill>
                          <a:srgbClr val="92D050"/>
                        </a:solidFill>
                        <a:latin typeface="Century Gothic" panose="020B0502020202020204" pitchFamily="34" charset="0"/>
                        <a:ea typeface="+mn-ea"/>
                        <a:cs typeface="+mn-cs"/>
                      </a:defRPr>
                    </a:pPr>
                    <a:fld id="{374D85A9-0923-4537-B9B9-EDEB0E76B606}" type="CATEGORYNAME">
                      <a:rPr lang="fr-FR" sz="1200">
                        <a:solidFill>
                          <a:srgbClr val="92D050"/>
                        </a:solidFill>
                        <a:latin typeface="Century Gothic" panose="020B0502020202020204" pitchFamily="34" charset="0"/>
                      </a:rPr>
                      <a:pPr>
                        <a:defRPr sz="1200">
                          <a:solidFill>
                            <a:srgbClr val="92D050"/>
                          </a:solidFill>
                          <a:latin typeface="Century Gothic" panose="020B0502020202020204" pitchFamily="34" charset="0"/>
                        </a:defRPr>
                      </a:pPr>
                      <a:t>[NOM DE CATÉGORIE]</a:t>
                    </a:fld>
                    <a:endParaRPr lang="fr-FR" sz="1200" baseline="0" dirty="0">
                      <a:solidFill>
                        <a:srgbClr val="92D050"/>
                      </a:solidFill>
                      <a:latin typeface="Century Gothic" panose="020B0502020202020204" pitchFamily="34" charset="0"/>
                    </a:endParaRPr>
                  </a:p>
                  <a:p>
                    <a:pPr>
                      <a:defRPr sz="1200">
                        <a:solidFill>
                          <a:srgbClr val="92D050"/>
                        </a:solidFill>
                        <a:latin typeface="Century Gothic" panose="020B0502020202020204" pitchFamily="34" charset="0"/>
                      </a:defRPr>
                    </a:pPr>
                    <a:fld id="{203D44F5-DE44-4F5A-856B-FA27C396C5F3}" type="VALUE">
                      <a:rPr lang="fr-FR" sz="1200" baseline="0">
                        <a:solidFill>
                          <a:srgbClr val="92D050"/>
                        </a:solidFill>
                        <a:latin typeface="Century Gothic" panose="020B0502020202020204" pitchFamily="34" charset="0"/>
                      </a:rPr>
                      <a:pPr>
                        <a:defRPr sz="1200">
                          <a:solidFill>
                            <a:srgbClr val="92D050"/>
                          </a:solidFill>
                          <a:latin typeface="Century Gothic" panose="020B0502020202020204" pitchFamily="34" charset="0"/>
                        </a:defRPr>
                      </a:pPr>
                      <a:t>[VALEUR]</a:t>
                    </a:fld>
                    <a:endParaRPr lang="fr-FR"/>
                  </a:p>
                </c:rich>
              </c:tx>
              <c:spPr>
                <a:noFill/>
                <a:ln>
                  <a:noFill/>
                </a:ln>
                <a:effectLst/>
              </c:spPr>
              <c:txPr>
                <a:bodyPr rot="0" spcFirstLastPara="1" vertOverflow="ellipsis" vert="horz" wrap="square" anchor="ctr" anchorCtr="1"/>
                <a:lstStyle/>
                <a:p>
                  <a:pPr>
                    <a:defRPr sz="1200" b="0" i="0" u="none" strike="noStrike" kern="1200" baseline="0">
                      <a:solidFill>
                        <a:srgbClr val="92D050"/>
                      </a:solidFill>
                      <a:latin typeface="Century Gothic" panose="020B0502020202020204" pitchFamily="34"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layout>
                    <c:manualLayout>
                      <c:w val="0.32811171490887581"/>
                      <c:h val="0.22946060313889333"/>
                    </c:manualLayout>
                  </c15:layout>
                  <c15:dlblFieldTable/>
                  <c15:showDataLabelsRange val="0"/>
                </c:ext>
                <c:ext xmlns:c16="http://schemas.microsoft.com/office/drawing/2014/chart" uri="{C3380CC4-5D6E-409C-BE32-E72D297353CC}">
                  <c16:uniqueId val="{00000005-9045-466B-88B5-6EDFFFA472E2}"/>
                </c:ext>
              </c:extLst>
            </c:dLbl>
            <c:dLbl>
              <c:idx val="3"/>
              <c:layout>
                <c:manualLayout>
                  <c:x val="-1.4558107413269884E-2"/>
                  <c:y val="-0.13809490331565696"/>
                </c:manualLayout>
              </c:layout>
              <c:tx>
                <c:rich>
                  <a:bodyPr rot="0" spcFirstLastPara="1" vertOverflow="ellipsis" vert="horz" wrap="square" anchor="ctr" anchorCtr="1"/>
                  <a:lstStyle/>
                  <a:p>
                    <a:pPr>
                      <a:defRPr sz="1200" b="0" i="0" u="none" strike="noStrike" kern="1200" baseline="0">
                        <a:solidFill>
                          <a:srgbClr val="144B8E"/>
                        </a:solidFill>
                        <a:latin typeface="Century Gothic" panose="020B0502020202020204" pitchFamily="34" charset="0"/>
                        <a:ea typeface="+mn-ea"/>
                        <a:cs typeface="+mn-cs"/>
                      </a:defRPr>
                    </a:pPr>
                    <a:fld id="{C68EB67E-1621-4631-A86A-AFF521063EC4}" type="CATEGORYNAME">
                      <a:rPr lang="fr-FR" sz="1200">
                        <a:solidFill>
                          <a:srgbClr val="144B8E"/>
                        </a:solidFill>
                        <a:latin typeface="Century Gothic" panose="020B0502020202020204" pitchFamily="34" charset="0"/>
                      </a:rPr>
                      <a:pPr>
                        <a:defRPr sz="1200">
                          <a:solidFill>
                            <a:srgbClr val="144B8E"/>
                          </a:solidFill>
                          <a:latin typeface="Century Gothic" panose="020B0502020202020204" pitchFamily="34" charset="0"/>
                        </a:defRPr>
                      </a:pPr>
                      <a:t>[NOM DE CATÉGORIE]</a:t>
                    </a:fld>
                    <a:endParaRPr lang="fr-FR" sz="1200" baseline="0">
                      <a:solidFill>
                        <a:srgbClr val="144B8E"/>
                      </a:solidFill>
                      <a:latin typeface="Century Gothic" panose="020B0502020202020204" pitchFamily="34" charset="0"/>
                    </a:endParaRPr>
                  </a:p>
                  <a:p>
                    <a:pPr>
                      <a:defRPr sz="1200">
                        <a:solidFill>
                          <a:srgbClr val="144B8E"/>
                        </a:solidFill>
                        <a:latin typeface="Century Gothic" panose="020B0502020202020204" pitchFamily="34" charset="0"/>
                      </a:defRPr>
                    </a:pPr>
                    <a:fld id="{E8A4F826-9063-4A3E-A794-0EE1F8856702}" type="VALUE">
                      <a:rPr lang="fr-FR" sz="1200" baseline="0">
                        <a:solidFill>
                          <a:srgbClr val="144B8E"/>
                        </a:solidFill>
                        <a:latin typeface="Century Gothic" panose="020B0502020202020204" pitchFamily="34" charset="0"/>
                      </a:rPr>
                      <a:pPr>
                        <a:defRPr sz="1200">
                          <a:solidFill>
                            <a:srgbClr val="144B8E"/>
                          </a:solidFill>
                          <a:latin typeface="Century Gothic" panose="020B0502020202020204" pitchFamily="34" charset="0"/>
                        </a:defRPr>
                      </a:pPr>
                      <a:t>[VALEUR]</a:t>
                    </a:fld>
                    <a:endParaRPr lang="fr-FR"/>
                  </a:p>
                </c:rich>
              </c:tx>
              <c:spPr>
                <a:noFill/>
                <a:ln>
                  <a:noFill/>
                </a:ln>
                <a:effectLst/>
              </c:spPr>
              <c:txPr>
                <a:bodyPr rot="0" spcFirstLastPara="1" vertOverflow="ellipsis" vert="horz" wrap="square" anchor="ctr" anchorCtr="1"/>
                <a:lstStyle/>
                <a:p>
                  <a:pPr>
                    <a:defRPr sz="1200" b="0" i="0" u="none" strike="noStrike" kern="1200" baseline="0">
                      <a:solidFill>
                        <a:srgbClr val="144B8E"/>
                      </a:solidFill>
                      <a:latin typeface="Century Gothic" panose="020B0502020202020204" pitchFamily="34"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layout>
                    <c:manualLayout>
                      <c:w val="0.55120126629497812"/>
                      <c:h val="0.1757853928973164"/>
                    </c:manualLayout>
                  </c15:layout>
                  <c15:dlblFieldTable/>
                  <c15:showDataLabelsRange val="0"/>
                </c:ext>
                <c:ext xmlns:c16="http://schemas.microsoft.com/office/drawing/2014/chart" uri="{C3380CC4-5D6E-409C-BE32-E72D297353CC}">
                  <c16:uniqueId val="{00000007-9045-466B-88B5-6EDFFFA472E2}"/>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fr-FR"/>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Communes station de Montagne</c:v>
                </c:pt>
                <c:pt idx="1">
                  <c:v>EPCI (sur station de montagne)</c:v>
                </c:pt>
                <c:pt idx="2">
                  <c:v>Département (sur station de montagne)</c:v>
                </c:pt>
                <c:pt idx="3">
                  <c:v>Etat (sur station de montagne)</c:v>
                </c:pt>
              </c:strCache>
            </c:strRef>
          </c:cat>
          <c:val>
            <c:numRef>
              <c:f>Feuil1!$B$2:$B$5</c:f>
              <c:numCache>
                <c:formatCode>0%</c:formatCode>
                <c:ptCount val="4"/>
                <c:pt idx="0">
                  <c:v>0.52335563551167996</c:v>
                </c:pt>
                <c:pt idx="1">
                  <c:v>0.17500450001648946</c:v>
                </c:pt>
                <c:pt idx="2">
                  <c:v>0.25169112708109281</c:v>
                </c:pt>
                <c:pt idx="3">
                  <c:v>4.9948737390737623E-2</c:v>
                </c:pt>
              </c:numCache>
            </c:numRef>
          </c:val>
          <c:extLst>
            <c:ext xmlns:c16="http://schemas.microsoft.com/office/drawing/2014/chart" uri="{C3380CC4-5D6E-409C-BE32-E72D297353CC}">
              <c16:uniqueId val="{00000008-9045-466B-88B5-6EDFFFA472E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B30A97-4CD4-4EB8-8759-205E11B2F9C6}"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fr-FR"/>
        </a:p>
      </dgm:t>
    </dgm:pt>
    <dgm:pt modelId="{3CF31776-F46F-425E-A78B-EE6331BFA2E5}">
      <dgm:prSet phldrT="[Texte]"/>
      <dgm:spPr>
        <a:solidFill>
          <a:srgbClr val="183D8A"/>
        </a:solidFill>
      </dgm:spPr>
      <dgm:t>
        <a:bodyPr/>
        <a:lstStyle/>
        <a:p>
          <a:r>
            <a:rPr lang="fr-FR" dirty="0" smtClean="0">
              <a:latin typeface="Bahnschrift" panose="020B0502040204020203" pitchFamily="34" charset="0"/>
            </a:rPr>
            <a:t>Foncier</a:t>
          </a:r>
        </a:p>
        <a:p>
          <a:endParaRPr lang="fr-FR" dirty="0">
            <a:latin typeface="Bahnschrift" panose="020B0502040204020203" pitchFamily="34" charset="0"/>
          </a:endParaRPr>
        </a:p>
      </dgm:t>
    </dgm:pt>
    <dgm:pt modelId="{EB70672E-1750-4976-8A79-324798CCB396}" type="parTrans" cxnId="{66B6630E-4104-4DBB-BB5B-DB7E66DB0388}">
      <dgm:prSet/>
      <dgm:spPr/>
      <dgm:t>
        <a:bodyPr/>
        <a:lstStyle/>
        <a:p>
          <a:endParaRPr lang="fr-FR">
            <a:latin typeface="Bahnschrift" panose="020B0502040204020203" pitchFamily="34" charset="0"/>
          </a:endParaRPr>
        </a:p>
      </dgm:t>
    </dgm:pt>
    <dgm:pt modelId="{12990897-02B1-41D7-9C45-17A4C217CC99}" type="sibTrans" cxnId="{66B6630E-4104-4DBB-BB5B-DB7E66DB0388}">
      <dgm:prSet custT="1"/>
      <dgm:spPr>
        <a:ln>
          <a:solidFill>
            <a:schemeClr val="bg1"/>
          </a:solidFill>
        </a:ln>
      </dgm:spPr>
      <dgm:t>
        <a:bodyPr/>
        <a:lstStyle/>
        <a:p>
          <a:endParaRPr lang="fr-FR" sz="2000" dirty="0">
            <a:solidFill>
              <a:srgbClr val="E6312E"/>
            </a:solidFill>
            <a:latin typeface="Bahnschrift Light" panose="020B0502040204020203" pitchFamily="34" charset="0"/>
          </a:endParaRPr>
        </a:p>
      </dgm:t>
    </dgm:pt>
    <dgm:pt modelId="{EA691D72-E368-4548-B40C-7BC1374D1B60}">
      <dgm:prSet phldrT="[Texte]"/>
      <dgm:spPr>
        <a:solidFill>
          <a:srgbClr val="183D8A"/>
        </a:solidFill>
      </dgm:spPr>
      <dgm:t>
        <a:bodyPr/>
        <a:lstStyle/>
        <a:p>
          <a:r>
            <a:rPr lang="fr-FR" dirty="0" smtClean="0">
              <a:latin typeface="Bahnschrift" panose="020B0502040204020203" pitchFamily="34" charset="0"/>
            </a:rPr>
            <a:t>Touristes</a:t>
          </a:r>
        </a:p>
        <a:p>
          <a:endParaRPr lang="fr-FR" dirty="0" smtClean="0">
            <a:latin typeface="Bahnschrift" panose="020B0502040204020203" pitchFamily="34" charset="0"/>
          </a:endParaRPr>
        </a:p>
      </dgm:t>
    </dgm:pt>
    <dgm:pt modelId="{875643FF-661A-4922-8804-AB581652C097}" type="parTrans" cxnId="{221B94CC-F358-4309-A0A9-F7D395D8A5B7}">
      <dgm:prSet/>
      <dgm:spPr/>
      <dgm:t>
        <a:bodyPr/>
        <a:lstStyle/>
        <a:p>
          <a:endParaRPr lang="fr-FR">
            <a:latin typeface="Bahnschrift" panose="020B0502040204020203" pitchFamily="34" charset="0"/>
          </a:endParaRPr>
        </a:p>
      </dgm:t>
    </dgm:pt>
    <dgm:pt modelId="{D4329803-55C7-40A8-AB79-6C666F198E52}" type="sibTrans" cxnId="{221B94CC-F358-4309-A0A9-F7D395D8A5B7}">
      <dgm:prSet custT="1"/>
      <dgm:spPr>
        <a:ln>
          <a:solidFill>
            <a:schemeClr val="bg1"/>
          </a:solidFill>
        </a:ln>
      </dgm:spPr>
      <dgm:t>
        <a:bodyPr/>
        <a:lstStyle/>
        <a:p>
          <a:endParaRPr lang="fr-FR" sz="2000" dirty="0">
            <a:solidFill>
              <a:srgbClr val="E6312E"/>
            </a:solidFill>
            <a:latin typeface="Bahnschrift Light" panose="020B0502040204020203" pitchFamily="34" charset="0"/>
          </a:endParaRPr>
        </a:p>
      </dgm:t>
    </dgm:pt>
    <dgm:pt modelId="{88A004F2-94DF-4772-995D-3640A3243B68}">
      <dgm:prSet phldrT="[Texte]"/>
      <dgm:spPr>
        <a:solidFill>
          <a:srgbClr val="183D8A"/>
        </a:solidFill>
      </dgm:spPr>
      <dgm:t>
        <a:bodyPr/>
        <a:lstStyle/>
        <a:p>
          <a:pPr>
            <a:spcAft>
              <a:spcPts val="0"/>
            </a:spcAft>
          </a:pPr>
          <a:r>
            <a:rPr lang="fr-FR" dirty="0" smtClean="0">
              <a:latin typeface="Bahnschrift" panose="020B0502040204020203" pitchFamily="34" charset="0"/>
            </a:rPr>
            <a:t>Résidents</a:t>
          </a:r>
        </a:p>
        <a:p>
          <a:pPr>
            <a:spcAft>
              <a:spcPts val="0"/>
            </a:spcAft>
          </a:pPr>
          <a:r>
            <a:rPr lang="fr-FR" dirty="0" smtClean="0">
              <a:latin typeface="Bahnschrift" panose="020B0502040204020203" pitchFamily="34" charset="0"/>
            </a:rPr>
            <a:t>&amp; saisonniers</a:t>
          </a:r>
        </a:p>
        <a:p>
          <a:pPr>
            <a:spcAft>
              <a:spcPts val="0"/>
            </a:spcAft>
          </a:pPr>
          <a:endParaRPr lang="fr-FR" dirty="0" smtClean="0">
            <a:latin typeface="Bahnschrift" panose="020B0502040204020203" pitchFamily="34" charset="0"/>
          </a:endParaRPr>
        </a:p>
      </dgm:t>
    </dgm:pt>
    <dgm:pt modelId="{9F2E0D77-F74B-4C9C-9142-F42B822FC483}" type="parTrans" cxnId="{FCBAD16E-4D1E-4BC6-9063-71D2945120E7}">
      <dgm:prSet/>
      <dgm:spPr/>
      <dgm:t>
        <a:bodyPr/>
        <a:lstStyle/>
        <a:p>
          <a:endParaRPr lang="fr-FR">
            <a:latin typeface="Bahnschrift" panose="020B0502040204020203" pitchFamily="34" charset="0"/>
          </a:endParaRPr>
        </a:p>
      </dgm:t>
    </dgm:pt>
    <dgm:pt modelId="{1F12716E-6DC2-48AA-BFED-3756551FCE7F}" type="sibTrans" cxnId="{FCBAD16E-4D1E-4BC6-9063-71D2945120E7}">
      <dgm:prSet custT="1"/>
      <dgm:spPr>
        <a:ln>
          <a:solidFill>
            <a:schemeClr val="bg1"/>
          </a:solidFill>
        </a:ln>
      </dgm:spPr>
      <dgm:t>
        <a:bodyPr/>
        <a:lstStyle/>
        <a:p>
          <a:endParaRPr lang="fr-FR" sz="2000" dirty="0">
            <a:solidFill>
              <a:srgbClr val="E6312E"/>
            </a:solidFill>
            <a:latin typeface="Bahnschrift Light" panose="020B0502040204020203" pitchFamily="34" charset="0"/>
          </a:endParaRPr>
        </a:p>
      </dgm:t>
    </dgm:pt>
    <dgm:pt modelId="{67217996-F072-4E6B-9F86-2FCBF1215D2C}" type="pres">
      <dgm:prSet presAssocID="{9AB30A97-4CD4-4EB8-8759-205E11B2F9C6}" presName="Name0" presStyleCnt="0">
        <dgm:presLayoutVars>
          <dgm:dir/>
          <dgm:resizeHandles val="exact"/>
        </dgm:presLayoutVars>
      </dgm:prSet>
      <dgm:spPr/>
      <dgm:t>
        <a:bodyPr/>
        <a:lstStyle/>
        <a:p>
          <a:endParaRPr lang="fr-FR"/>
        </a:p>
      </dgm:t>
    </dgm:pt>
    <dgm:pt modelId="{DE880438-45BA-4605-8D31-2BD26D263A6E}" type="pres">
      <dgm:prSet presAssocID="{3CF31776-F46F-425E-A78B-EE6331BFA2E5}" presName="node" presStyleLbl="node1" presStyleIdx="0" presStyleCnt="3" custScaleX="129386">
        <dgm:presLayoutVars>
          <dgm:bulletEnabled val="1"/>
        </dgm:presLayoutVars>
      </dgm:prSet>
      <dgm:spPr/>
      <dgm:t>
        <a:bodyPr/>
        <a:lstStyle/>
        <a:p>
          <a:endParaRPr lang="fr-FR"/>
        </a:p>
      </dgm:t>
    </dgm:pt>
    <dgm:pt modelId="{6D812706-4935-4726-ADC2-33D33225BC59}" type="pres">
      <dgm:prSet presAssocID="{12990897-02B1-41D7-9C45-17A4C217CC99}" presName="sibTrans" presStyleLbl="sibTrans2D1" presStyleIdx="0" presStyleCnt="3" custScaleX="101825" custScaleY="216421" custLinFactNeighborX="24468" custLinFactNeighborY="-6871"/>
      <dgm:spPr/>
      <dgm:t>
        <a:bodyPr/>
        <a:lstStyle/>
        <a:p>
          <a:endParaRPr lang="fr-FR"/>
        </a:p>
      </dgm:t>
    </dgm:pt>
    <dgm:pt modelId="{C5B61A03-4D20-49CF-9538-66F3D920D876}" type="pres">
      <dgm:prSet presAssocID="{12990897-02B1-41D7-9C45-17A4C217CC99}" presName="connectorText" presStyleLbl="sibTrans2D1" presStyleIdx="0" presStyleCnt="3"/>
      <dgm:spPr/>
      <dgm:t>
        <a:bodyPr/>
        <a:lstStyle/>
        <a:p>
          <a:endParaRPr lang="fr-FR"/>
        </a:p>
      </dgm:t>
    </dgm:pt>
    <dgm:pt modelId="{E0C83921-F497-4892-B9D5-2F676C7171EE}" type="pres">
      <dgm:prSet presAssocID="{EA691D72-E368-4548-B40C-7BC1374D1B60}" presName="node" presStyleLbl="node1" presStyleIdx="1" presStyleCnt="3" custScaleX="125699" custRadScaleRad="139798" custRadScaleInc="-15064">
        <dgm:presLayoutVars>
          <dgm:bulletEnabled val="1"/>
        </dgm:presLayoutVars>
      </dgm:prSet>
      <dgm:spPr/>
      <dgm:t>
        <a:bodyPr/>
        <a:lstStyle/>
        <a:p>
          <a:endParaRPr lang="fr-FR"/>
        </a:p>
      </dgm:t>
    </dgm:pt>
    <dgm:pt modelId="{D9EDB971-D7D3-44CD-BD0B-E9B42A32CAAA}" type="pres">
      <dgm:prSet presAssocID="{D4329803-55C7-40A8-AB79-6C666F198E52}" presName="sibTrans" presStyleLbl="sibTrans2D1" presStyleIdx="1" presStyleCnt="3" custScaleX="109044" custScaleY="218437"/>
      <dgm:spPr/>
      <dgm:t>
        <a:bodyPr/>
        <a:lstStyle/>
        <a:p>
          <a:endParaRPr lang="fr-FR"/>
        </a:p>
      </dgm:t>
    </dgm:pt>
    <dgm:pt modelId="{A8243B58-02FF-44DE-B090-07203F6AAFB4}" type="pres">
      <dgm:prSet presAssocID="{D4329803-55C7-40A8-AB79-6C666F198E52}" presName="connectorText" presStyleLbl="sibTrans2D1" presStyleIdx="1" presStyleCnt="3"/>
      <dgm:spPr/>
      <dgm:t>
        <a:bodyPr/>
        <a:lstStyle/>
        <a:p>
          <a:endParaRPr lang="fr-FR"/>
        </a:p>
      </dgm:t>
    </dgm:pt>
    <dgm:pt modelId="{4ACF2E5A-8BFB-497F-9A80-CADAE121109D}" type="pres">
      <dgm:prSet presAssocID="{88A004F2-94DF-4772-995D-3640A3243B68}" presName="node" presStyleLbl="node1" presStyleIdx="2" presStyleCnt="3" custScaleX="128030" custRadScaleRad="139800" custRadScaleInc="15065">
        <dgm:presLayoutVars>
          <dgm:bulletEnabled val="1"/>
        </dgm:presLayoutVars>
      </dgm:prSet>
      <dgm:spPr/>
      <dgm:t>
        <a:bodyPr/>
        <a:lstStyle/>
        <a:p>
          <a:endParaRPr lang="fr-FR"/>
        </a:p>
      </dgm:t>
    </dgm:pt>
    <dgm:pt modelId="{02B5293A-576A-4E66-87D8-0683D3A59E77}" type="pres">
      <dgm:prSet presAssocID="{1F12716E-6DC2-48AA-BFED-3756551FCE7F}" presName="sibTrans" presStyleLbl="sibTrans2D1" presStyleIdx="2" presStyleCnt="3" custScaleX="102003" custScaleY="212962" custLinFactNeighborX="-24961" custLinFactNeighborY="-8132"/>
      <dgm:spPr/>
      <dgm:t>
        <a:bodyPr/>
        <a:lstStyle/>
        <a:p>
          <a:endParaRPr lang="fr-FR"/>
        </a:p>
      </dgm:t>
    </dgm:pt>
    <dgm:pt modelId="{EE840BB6-CFEC-42CD-B086-0B1CE34D4380}" type="pres">
      <dgm:prSet presAssocID="{1F12716E-6DC2-48AA-BFED-3756551FCE7F}" presName="connectorText" presStyleLbl="sibTrans2D1" presStyleIdx="2" presStyleCnt="3"/>
      <dgm:spPr/>
      <dgm:t>
        <a:bodyPr/>
        <a:lstStyle/>
        <a:p>
          <a:endParaRPr lang="fr-FR"/>
        </a:p>
      </dgm:t>
    </dgm:pt>
  </dgm:ptLst>
  <dgm:cxnLst>
    <dgm:cxn modelId="{221B94CC-F358-4309-A0A9-F7D395D8A5B7}" srcId="{9AB30A97-4CD4-4EB8-8759-205E11B2F9C6}" destId="{EA691D72-E368-4548-B40C-7BC1374D1B60}" srcOrd="1" destOrd="0" parTransId="{875643FF-661A-4922-8804-AB581652C097}" sibTransId="{D4329803-55C7-40A8-AB79-6C666F198E52}"/>
    <dgm:cxn modelId="{4F6E2B70-25AB-4240-A5CB-115F0974AF54}" type="presOf" srcId="{12990897-02B1-41D7-9C45-17A4C217CC99}" destId="{6D812706-4935-4726-ADC2-33D33225BC59}" srcOrd="0" destOrd="0" presId="urn:microsoft.com/office/officeart/2005/8/layout/cycle7"/>
    <dgm:cxn modelId="{4BAD1732-AAE4-4945-96F1-1A9F5BAD0F98}" type="presOf" srcId="{D4329803-55C7-40A8-AB79-6C666F198E52}" destId="{A8243B58-02FF-44DE-B090-07203F6AAFB4}" srcOrd="1" destOrd="0" presId="urn:microsoft.com/office/officeart/2005/8/layout/cycle7"/>
    <dgm:cxn modelId="{FCBAD16E-4D1E-4BC6-9063-71D2945120E7}" srcId="{9AB30A97-4CD4-4EB8-8759-205E11B2F9C6}" destId="{88A004F2-94DF-4772-995D-3640A3243B68}" srcOrd="2" destOrd="0" parTransId="{9F2E0D77-F74B-4C9C-9142-F42B822FC483}" sibTransId="{1F12716E-6DC2-48AA-BFED-3756551FCE7F}"/>
    <dgm:cxn modelId="{AB4D72B5-6C37-45E7-974B-5C9482F2CA37}" type="presOf" srcId="{12990897-02B1-41D7-9C45-17A4C217CC99}" destId="{C5B61A03-4D20-49CF-9538-66F3D920D876}" srcOrd="1" destOrd="0" presId="urn:microsoft.com/office/officeart/2005/8/layout/cycle7"/>
    <dgm:cxn modelId="{803ECFAE-8B46-4058-9E3A-5772E622BE2F}" type="presOf" srcId="{9AB30A97-4CD4-4EB8-8759-205E11B2F9C6}" destId="{67217996-F072-4E6B-9F86-2FCBF1215D2C}" srcOrd="0" destOrd="0" presId="urn:microsoft.com/office/officeart/2005/8/layout/cycle7"/>
    <dgm:cxn modelId="{427F10C6-54DF-4EBA-A22F-2ED4A391203C}" type="presOf" srcId="{88A004F2-94DF-4772-995D-3640A3243B68}" destId="{4ACF2E5A-8BFB-497F-9A80-CADAE121109D}" srcOrd="0" destOrd="0" presId="urn:microsoft.com/office/officeart/2005/8/layout/cycle7"/>
    <dgm:cxn modelId="{B41D7952-C519-4C39-B44F-AB5D6756F36A}" type="presOf" srcId="{1F12716E-6DC2-48AA-BFED-3756551FCE7F}" destId="{02B5293A-576A-4E66-87D8-0683D3A59E77}" srcOrd="0" destOrd="0" presId="urn:microsoft.com/office/officeart/2005/8/layout/cycle7"/>
    <dgm:cxn modelId="{3F793CA1-2097-4A7A-9D53-03B81A99E84F}" type="presOf" srcId="{EA691D72-E368-4548-B40C-7BC1374D1B60}" destId="{E0C83921-F497-4892-B9D5-2F676C7171EE}" srcOrd="0" destOrd="0" presId="urn:microsoft.com/office/officeart/2005/8/layout/cycle7"/>
    <dgm:cxn modelId="{DE67099F-A29F-487C-B2D1-4A293C0C86C8}" type="presOf" srcId="{1F12716E-6DC2-48AA-BFED-3756551FCE7F}" destId="{EE840BB6-CFEC-42CD-B086-0B1CE34D4380}" srcOrd="1" destOrd="0" presId="urn:microsoft.com/office/officeart/2005/8/layout/cycle7"/>
    <dgm:cxn modelId="{66B6630E-4104-4DBB-BB5B-DB7E66DB0388}" srcId="{9AB30A97-4CD4-4EB8-8759-205E11B2F9C6}" destId="{3CF31776-F46F-425E-A78B-EE6331BFA2E5}" srcOrd="0" destOrd="0" parTransId="{EB70672E-1750-4976-8A79-324798CCB396}" sibTransId="{12990897-02B1-41D7-9C45-17A4C217CC99}"/>
    <dgm:cxn modelId="{6CEB269F-EE0D-4161-9123-65F4096C4588}" type="presOf" srcId="{3CF31776-F46F-425E-A78B-EE6331BFA2E5}" destId="{DE880438-45BA-4605-8D31-2BD26D263A6E}" srcOrd="0" destOrd="0" presId="urn:microsoft.com/office/officeart/2005/8/layout/cycle7"/>
    <dgm:cxn modelId="{330B62D0-C84F-469F-8D52-1AF106B85F1F}" type="presOf" srcId="{D4329803-55C7-40A8-AB79-6C666F198E52}" destId="{D9EDB971-D7D3-44CD-BD0B-E9B42A32CAAA}" srcOrd="0" destOrd="0" presId="urn:microsoft.com/office/officeart/2005/8/layout/cycle7"/>
    <dgm:cxn modelId="{B7110854-0A71-48A0-B4BD-38A0048097AE}" type="presParOf" srcId="{67217996-F072-4E6B-9F86-2FCBF1215D2C}" destId="{DE880438-45BA-4605-8D31-2BD26D263A6E}" srcOrd="0" destOrd="0" presId="urn:microsoft.com/office/officeart/2005/8/layout/cycle7"/>
    <dgm:cxn modelId="{D847B8A9-9A37-41F0-802E-6913A8AA1DE2}" type="presParOf" srcId="{67217996-F072-4E6B-9F86-2FCBF1215D2C}" destId="{6D812706-4935-4726-ADC2-33D33225BC59}" srcOrd="1" destOrd="0" presId="urn:microsoft.com/office/officeart/2005/8/layout/cycle7"/>
    <dgm:cxn modelId="{91A0BFF4-55ED-4A07-AC02-2788F77B3C53}" type="presParOf" srcId="{6D812706-4935-4726-ADC2-33D33225BC59}" destId="{C5B61A03-4D20-49CF-9538-66F3D920D876}" srcOrd="0" destOrd="0" presId="urn:microsoft.com/office/officeart/2005/8/layout/cycle7"/>
    <dgm:cxn modelId="{CF279494-3B2B-4A2F-9A9E-ABF04CCD4ED8}" type="presParOf" srcId="{67217996-F072-4E6B-9F86-2FCBF1215D2C}" destId="{E0C83921-F497-4892-B9D5-2F676C7171EE}" srcOrd="2" destOrd="0" presId="urn:microsoft.com/office/officeart/2005/8/layout/cycle7"/>
    <dgm:cxn modelId="{D7CA9A9F-4FC4-442D-B428-0D3C36769738}" type="presParOf" srcId="{67217996-F072-4E6B-9F86-2FCBF1215D2C}" destId="{D9EDB971-D7D3-44CD-BD0B-E9B42A32CAAA}" srcOrd="3" destOrd="0" presId="urn:microsoft.com/office/officeart/2005/8/layout/cycle7"/>
    <dgm:cxn modelId="{FAA2FE52-2423-4869-9BFB-B9FF1B0BF5E7}" type="presParOf" srcId="{D9EDB971-D7D3-44CD-BD0B-E9B42A32CAAA}" destId="{A8243B58-02FF-44DE-B090-07203F6AAFB4}" srcOrd="0" destOrd="0" presId="urn:microsoft.com/office/officeart/2005/8/layout/cycle7"/>
    <dgm:cxn modelId="{F6FA9F57-5AF9-4AD3-AC72-3E33AC5C0B9B}" type="presParOf" srcId="{67217996-F072-4E6B-9F86-2FCBF1215D2C}" destId="{4ACF2E5A-8BFB-497F-9A80-CADAE121109D}" srcOrd="4" destOrd="0" presId="urn:microsoft.com/office/officeart/2005/8/layout/cycle7"/>
    <dgm:cxn modelId="{3CA56426-4E8C-48AB-BD9D-5A2D7D54612F}" type="presParOf" srcId="{67217996-F072-4E6B-9F86-2FCBF1215D2C}" destId="{02B5293A-576A-4E66-87D8-0683D3A59E77}" srcOrd="5" destOrd="0" presId="urn:microsoft.com/office/officeart/2005/8/layout/cycle7"/>
    <dgm:cxn modelId="{30E34737-B737-4E26-B5D5-ED260C1A0C32}" type="presParOf" srcId="{02B5293A-576A-4E66-87D8-0683D3A59E77}" destId="{EE840BB6-CFEC-42CD-B086-0B1CE34D4380}"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B30A97-4CD4-4EB8-8759-205E11B2F9C6}"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fr-FR"/>
        </a:p>
      </dgm:t>
    </dgm:pt>
    <dgm:pt modelId="{3CF31776-F46F-425E-A78B-EE6331BFA2E5}">
      <dgm:prSet phldrT="[Texte]"/>
      <dgm:spPr>
        <a:solidFill>
          <a:srgbClr val="183D8A"/>
        </a:solidFill>
      </dgm:spPr>
      <dgm:t>
        <a:bodyPr/>
        <a:lstStyle/>
        <a:p>
          <a:r>
            <a:rPr lang="fr-FR" dirty="0" smtClean="0">
              <a:latin typeface="Bahnschrift" panose="020B0502040204020203" pitchFamily="34" charset="0"/>
            </a:rPr>
            <a:t>Foncier</a:t>
          </a:r>
        </a:p>
        <a:p>
          <a:endParaRPr lang="fr-FR" dirty="0">
            <a:latin typeface="Bahnschrift" panose="020B0502040204020203" pitchFamily="34" charset="0"/>
          </a:endParaRPr>
        </a:p>
      </dgm:t>
    </dgm:pt>
    <dgm:pt modelId="{EB70672E-1750-4976-8A79-324798CCB396}" type="parTrans" cxnId="{66B6630E-4104-4DBB-BB5B-DB7E66DB0388}">
      <dgm:prSet/>
      <dgm:spPr/>
      <dgm:t>
        <a:bodyPr/>
        <a:lstStyle/>
        <a:p>
          <a:endParaRPr lang="fr-FR">
            <a:latin typeface="Bahnschrift" panose="020B0502040204020203" pitchFamily="34" charset="0"/>
          </a:endParaRPr>
        </a:p>
      </dgm:t>
    </dgm:pt>
    <dgm:pt modelId="{12990897-02B1-41D7-9C45-17A4C217CC99}" type="sibTrans" cxnId="{66B6630E-4104-4DBB-BB5B-DB7E66DB0388}">
      <dgm:prSet custT="1"/>
      <dgm:spPr>
        <a:ln>
          <a:solidFill>
            <a:schemeClr val="bg1"/>
          </a:solidFill>
        </a:ln>
      </dgm:spPr>
      <dgm:t>
        <a:bodyPr/>
        <a:lstStyle/>
        <a:p>
          <a:r>
            <a:rPr lang="fr-FR" sz="2000" dirty="0" smtClean="0">
              <a:solidFill>
                <a:srgbClr val="659642"/>
              </a:solidFill>
              <a:latin typeface="Bahnschrift Light" panose="020B0502040204020203" pitchFamily="34" charset="0"/>
            </a:rPr>
            <a:t>Aménagement Equipements</a:t>
          </a:r>
          <a:endParaRPr lang="fr-FR" sz="2000" dirty="0">
            <a:solidFill>
              <a:srgbClr val="659642"/>
            </a:solidFill>
            <a:latin typeface="Bahnschrift Light" panose="020B0502040204020203" pitchFamily="34" charset="0"/>
          </a:endParaRPr>
        </a:p>
      </dgm:t>
    </dgm:pt>
    <dgm:pt modelId="{EA691D72-E368-4548-B40C-7BC1374D1B60}">
      <dgm:prSet phldrT="[Texte]"/>
      <dgm:spPr>
        <a:solidFill>
          <a:srgbClr val="183D8A"/>
        </a:solidFill>
      </dgm:spPr>
      <dgm:t>
        <a:bodyPr/>
        <a:lstStyle/>
        <a:p>
          <a:r>
            <a:rPr lang="fr-FR" dirty="0" smtClean="0">
              <a:latin typeface="Bahnschrift" panose="020B0502040204020203" pitchFamily="34" charset="0"/>
            </a:rPr>
            <a:t>Touristes</a:t>
          </a:r>
        </a:p>
        <a:p>
          <a:endParaRPr lang="fr-FR" dirty="0" smtClean="0">
            <a:latin typeface="Bahnschrift" panose="020B0502040204020203" pitchFamily="34" charset="0"/>
          </a:endParaRPr>
        </a:p>
      </dgm:t>
    </dgm:pt>
    <dgm:pt modelId="{875643FF-661A-4922-8804-AB581652C097}" type="parTrans" cxnId="{221B94CC-F358-4309-A0A9-F7D395D8A5B7}">
      <dgm:prSet/>
      <dgm:spPr/>
      <dgm:t>
        <a:bodyPr/>
        <a:lstStyle/>
        <a:p>
          <a:endParaRPr lang="fr-FR">
            <a:latin typeface="Bahnschrift" panose="020B0502040204020203" pitchFamily="34" charset="0"/>
          </a:endParaRPr>
        </a:p>
      </dgm:t>
    </dgm:pt>
    <dgm:pt modelId="{D4329803-55C7-40A8-AB79-6C666F198E52}" type="sibTrans" cxnId="{221B94CC-F358-4309-A0A9-F7D395D8A5B7}">
      <dgm:prSet custT="1"/>
      <dgm:spPr>
        <a:ln>
          <a:solidFill>
            <a:schemeClr val="bg1"/>
          </a:solidFill>
        </a:ln>
      </dgm:spPr>
      <dgm:t>
        <a:bodyPr/>
        <a:lstStyle/>
        <a:p>
          <a:r>
            <a:rPr lang="fr-FR" sz="2000" dirty="0" smtClean="0">
              <a:solidFill>
                <a:srgbClr val="659642"/>
              </a:solidFill>
              <a:latin typeface="Bahnschrift Light" panose="020B0502040204020203" pitchFamily="34" charset="0"/>
            </a:rPr>
            <a:t>Vie locale</a:t>
          </a:r>
          <a:br>
            <a:rPr lang="fr-FR" sz="2000" dirty="0" smtClean="0">
              <a:solidFill>
                <a:srgbClr val="659642"/>
              </a:solidFill>
              <a:latin typeface="Bahnschrift Light" panose="020B0502040204020203" pitchFamily="34" charset="0"/>
            </a:rPr>
          </a:br>
          <a:r>
            <a:rPr lang="fr-FR" sz="2000" dirty="0" smtClean="0">
              <a:solidFill>
                <a:srgbClr val="659642"/>
              </a:solidFill>
              <a:latin typeface="Bahnschrift Light" panose="020B0502040204020203" pitchFamily="34" charset="0"/>
            </a:rPr>
            <a:t>Cohabitation</a:t>
          </a:r>
          <a:endParaRPr lang="fr-FR" sz="2000" dirty="0">
            <a:solidFill>
              <a:srgbClr val="659642"/>
            </a:solidFill>
            <a:latin typeface="Bahnschrift Light" panose="020B0502040204020203" pitchFamily="34" charset="0"/>
          </a:endParaRPr>
        </a:p>
      </dgm:t>
    </dgm:pt>
    <dgm:pt modelId="{88A004F2-94DF-4772-995D-3640A3243B68}">
      <dgm:prSet phldrT="[Texte]"/>
      <dgm:spPr>
        <a:solidFill>
          <a:srgbClr val="183D8A"/>
        </a:solidFill>
      </dgm:spPr>
      <dgm:t>
        <a:bodyPr/>
        <a:lstStyle/>
        <a:p>
          <a:pPr>
            <a:spcAft>
              <a:spcPts val="0"/>
            </a:spcAft>
          </a:pPr>
          <a:r>
            <a:rPr lang="fr-FR" dirty="0" smtClean="0">
              <a:latin typeface="Bahnschrift" panose="020B0502040204020203" pitchFamily="34" charset="0"/>
            </a:rPr>
            <a:t>Résidents</a:t>
          </a:r>
        </a:p>
        <a:p>
          <a:pPr>
            <a:spcAft>
              <a:spcPts val="0"/>
            </a:spcAft>
          </a:pPr>
          <a:r>
            <a:rPr lang="fr-FR" dirty="0" smtClean="0">
              <a:latin typeface="Bahnschrift" panose="020B0502040204020203" pitchFamily="34" charset="0"/>
            </a:rPr>
            <a:t>&amp; saisonniers</a:t>
          </a:r>
        </a:p>
        <a:p>
          <a:pPr>
            <a:spcAft>
              <a:spcPts val="0"/>
            </a:spcAft>
          </a:pPr>
          <a:endParaRPr lang="fr-FR" dirty="0" smtClean="0">
            <a:latin typeface="Bahnschrift" panose="020B0502040204020203" pitchFamily="34" charset="0"/>
          </a:endParaRPr>
        </a:p>
      </dgm:t>
    </dgm:pt>
    <dgm:pt modelId="{9F2E0D77-F74B-4C9C-9142-F42B822FC483}" type="parTrans" cxnId="{FCBAD16E-4D1E-4BC6-9063-71D2945120E7}">
      <dgm:prSet/>
      <dgm:spPr/>
      <dgm:t>
        <a:bodyPr/>
        <a:lstStyle/>
        <a:p>
          <a:endParaRPr lang="fr-FR">
            <a:latin typeface="Bahnschrift" panose="020B0502040204020203" pitchFamily="34" charset="0"/>
          </a:endParaRPr>
        </a:p>
      </dgm:t>
    </dgm:pt>
    <dgm:pt modelId="{1F12716E-6DC2-48AA-BFED-3756551FCE7F}" type="sibTrans" cxnId="{FCBAD16E-4D1E-4BC6-9063-71D2945120E7}">
      <dgm:prSet custT="1"/>
      <dgm:spPr>
        <a:ln>
          <a:solidFill>
            <a:schemeClr val="bg1"/>
          </a:solidFill>
        </a:ln>
      </dgm:spPr>
      <dgm:t>
        <a:bodyPr/>
        <a:lstStyle/>
        <a:p>
          <a:r>
            <a:rPr lang="fr-FR" sz="2000" dirty="0" smtClean="0">
              <a:solidFill>
                <a:srgbClr val="659642"/>
              </a:solidFill>
              <a:effectLst/>
              <a:latin typeface="Bahnschrift Light" panose="020B0502040204020203" pitchFamily="34" charset="0"/>
            </a:rPr>
            <a:t>Aménagement Equipements</a:t>
          </a:r>
          <a:endParaRPr lang="fr-FR" sz="2000" dirty="0">
            <a:solidFill>
              <a:srgbClr val="659642"/>
            </a:solidFill>
            <a:effectLst/>
            <a:latin typeface="Bahnschrift Light" panose="020B0502040204020203" pitchFamily="34" charset="0"/>
          </a:endParaRPr>
        </a:p>
      </dgm:t>
    </dgm:pt>
    <dgm:pt modelId="{67217996-F072-4E6B-9F86-2FCBF1215D2C}" type="pres">
      <dgm:prSet presAssocID="{9AB30A97-4CD4-4EB8-8759-205E11B2F9C6}" presName="Name0" presStyleCnt="0">
        <dgm:presLayoutVars>
          <dgm:dir/>
          <dgm:resizeHandles val="exact"/>
        </dgm:presLayoutVars>
      </dgm:prSet>
      <dgm:spPr/>
      <dgm:t>
        <a:bodyPr/>
        <a:lstStyle/>
        <a:p>
          <a:endParaRPr lang="fr-FR"/>
        </a:p>
      </dgm:t>
    </dgm:pt>
    <dgm:pt modelId="{DE880438-45BA-4605-8D31-2BD26D263A6E}" type="pres">
      <dgm:prSet presAssocID="{3CF31776-F46F-425E-A78B-EE6331BFA2E5}" presName="node" presStyleLbl="node1" presStyleIdx="0" presStyleCnt="3" custScaleX="129386">
        <dgm:presLayoutVars>
          <dgm:bulletEnabled val="1"/>
        </dgm:presLayoutVars>
      </dgm:prSet>
      <dgm:spPr/>
      <dgm:t>
        <a:bodyPr/>
        <a:lstStyle/>
        <a:p>
          <a:endParaRPr lang="fr-FR"/>
        </a:p>
      </dgm:t>
    </dgm:pt>
    <dgm:pt modelId="{6D812706-4935-4726-ADC2-33D33225BC59}" type="pres">
      <dgm:prSet presAssocID="{12990897-02B1-41D7-9C45-17A4C217CC99}" presName="sibTrans" presStyleLbl="sibTrans2D1" presStyleIdx="0" presStyleCnt="3" custScaleX="101825" custScaleY="216421" custLinFactNeighborX="24468" custLinFactNeighborY="-6871"/>
      <dgm:spPr/>
      <dgm:t>
        <a:bodyPr/>
        <a:lstStyle/>
        <a:p>
          <a:endParaRPr lang="fr-FR"/>
        </a:p>
      </dgm:t>
    </dgm:pt>
    <dgm:pt modelId="{C5B61A03-4D20-49CF-9538-66F3D920D876}" type="pres">
      <dgm:prSet presAssocID="{12990897-02B1-41D7-9C45-17A4C217CC99}" presName="connectorText" presStyleLbl="sibTrans2D1" presStyleIdx="0" presStyleCnt="3"/>
      <dgm:spPr/>
      <dgm:t>
        <a:bodyPr/>
        <a:lstStyle/>
        <a:p>
          <a:endParaRPr lang="fr-FR"/>
        </a:p>
      </dgm:t>
    </dgm:pt>
    <dgm:pt modelId="{E0C83921-F497-4892-B9D5-2F676C7171EE}" type="pres">
      <dgm:prSet presAssocID="{EA691D72-E368-4548-B40C-7BC1374D1B60}" presName="node" presStyleLbl="node1" presStyleIdx="1" presStyleCnt="3" custScaleX="125699" custRadScaleRad="139798" custRadScaleInc="-15064">
        <dgm:presLayoutVars>
          <dgm:bulletEnabled val="1"/>
        </dgm:presLayoutVars>
      </dgm:prSet>
      <dgm:spPr/>
      <dgm:t>
        <a:bodyPr/>
        <a:lstStyle/>
        <a:p>
          <a:endParaRPr lang="fr-FR"/>
        </a:p>
      </dgm:t>
    </dgm:pt>
    <dgm:pt modelId="{D9EDB971-D7D3-44CD-BD0B-E9B42A32CAAA}" type="pres">
      <dgm:prSet presAssocID="{D4329803-55C7-40A8-AB79-6C666F198E52}" presName="sibTrans" presStyleLbl="sibTrans2D1" presStyleIdx="1" presStyleCnt="3" custScaleX="109044" custScaleY="218437"/>
      <dgm:spPr/>
      <dgm:t>
        <a:bodyPr/>
        <a:lstStyle/>
        <a:p>
          <a:endParaRPr lang="fr-FR"/>
        </a:p>
      </dgm:t>
    </dgm:pt>
    <dgm:pt modelId="{A8243B58-02FF-44DE-B090-07203F6AAFB4}" type="pres">
      <dgm:prSet presAssocID="{D4329803-55C7-40A8-AB79-6C666F198E52}" presName="connectorText" presStyleLbl="sibTrans2D1" presStyleIdx="1" presStyleCnt="3"/>
      <dgm:spPr/>
      <dgm:t>
        <a:bodyPr/>
        <a:lstStyle/>
        <a:p>
          <a:endParaRPr lang="fr-FR"/>
        </a:p>
      </dgm:t>
    </dgm:pt>
    <dgm:pt modelId="{4ACF2E5A-8BFB-497F-9A80-CADAE121109D}" type="pres">
      <dgm:prSet presAssocID="{88A004F2-94DF-4772-995D-3640A3243B68}" presName="node" presStyleLbl="node1" presStyleIdx="2" presStyleCnt="3" custScaleX="128030" custRadScaleRad="139800" custRadScaleInc="15065">
        <dgm:presLayoutVars>
          <dgm:bulletEnabled val="1"/>
        </dgm:presLayoutVars>
      </dgm:prSet>
      <dgm:spPr/>
      <dgm:t>
        <a:bodyPr/>
        <a:lstStyle/>
        <a:p>
          <a:endParaRPr lang="fr-FR"/>
        </a:p>
      </dgm:t>
    </dgm:pt>
    <dgm:pt modelId="{02B5293A-576A-4E66-87D8-0683D3A59E77}" type="pres">
      <dgm:prSet presAssocID="{1F12716E-6DC2-48AA-BFED-3756551FCE7F}" presName="sibTrans" presStyleLbl="sibTrans2D1" presStyleIdx="2" presStyleCnt="3" custScaleX="102003" custScaleY="212962" custLinFactNeighborX="-24961" custLinFactNeighborY="-8132"/>
      <dgm:spPr/>
      <dgm:t>
        <a:bodyPr/>
        <a:lstStyle/>
        <a:p>
          <a:endParaRPr lang="fr-FR"/>
        </a:p>
      </dgm:t>
    </dgm:pt>
    <dgm:pt modelId="{EE840BB6-CFEC-42CD-B086-0B1CE34D4380}" type="pres">
      <dgm:prSet presAssocID="{1F12716E-6DC2-48AA-BFED-3756551FCE7F}" presName="connectorText" presStyleLbl="sibTrans2D1" presStyleIdx="2" presStyleCnt="3"/>
      <dgm:spPr/>
      <dgm:t>
        <a:bodyPr/>
        <a:lstStyle/>
        <a:p>
          <a:endParaRPr lang="fr-FR"/>
        </a:p>
      </dgm:t>
    </dgm:pt>
  </dgm:ptLst>
  <dgm:cxnLst>
    <dgm:cxn modelId="{221B94CC-F358-4309-A0A9-F7D395D8A5B7}" srcId="{9AB30A97-4CD4-4EB8-8759-205E11B2F9C6}" destId="{EA691D72-E368-4548-B40C-7BC1374D1B60}" srcOrd="1" destOrd="0" parTransId="{875643FF-661A-4922-8804-AB581652C097}" sibTransId="{D4329803-55C7-40A8-AB79-6C666F198E52}"/>
    <dgm:cxn modelId="{4F6E2B70-25AB-4240-A5CB-115F0974AF54}" type="presOf" srcId="{12990897-02B1-41D7-9C45-17A4C217CC99}" destId="{6D812706-4935-4726-ADC2-33D33225BC59}" srcOrd="0" destOrd="0" presId="urn:microsoft.com/office/officeart/2005/8/layout/cycle7"/>
    <dgm:cxn modelId="{4BAD1732-AAE4-4945-96F1-1A9F5BAD0F98}" type="presOf" srcId="{D4329803-55C7-40A8-AB79-6C666F198E52}" destId="{A8243B58-02FF-44DE-B090-07203F6AAFB4}" srcOrd="1" destOrd="0" presId="urn:microsoft.com/office/officeart/2005/8/layout/cycle7"/>
    <dgm:cxn modelId="{FCBAD16E-4D1E-4BC6-9063-71D2945120E7}" srcId="{9AB30A97-4CD4-4EB8-8759-205E11B2F9C6}" destId="{88A004F2-94DF-4772-995D-3640A3243B68}" srcOrd="2" destOrd="0" parTransId="{9F2E0D77-F74B-4C9C-9142-F42B822FC483}" sibTransId="{1F12716E-6DC2-48AA-BFED-3756551FCE7F}"/>
    <dgm:cxn modelId="{AB4D72B5-6C37-45E7-974B-5C9482F2CA37}" type="presOf" srcId="{12990897-02B1-41D7-9C45-17A4C217CC99}" destId="{C5B61A03-4D20-49CF-9538-66F3D920D876}" srcOrd="1" destOrd="0" presId="urn:microsoft.com/office/officeart/2005/8/layout/cycle7"/>
    <dgm:cxn modelId="{803ECFAE-8B46-4058-9E3A-5772E622BE2F}" type="presOf" srcId="{9AB30A97-4CD4-4EB8-8759-205E11B2F9C6}" destId="{67217996-F072-4E6B-9F86-2FCBF1215D2C}" srcOrd="0" destOrd="0" presId="urn:microsoft.com/office/officeart/2005/8/layout/cycle7"/>
    <dgm:cxn modelId="{427F10C6-54DF-4EBA-A22F-2ED4A391203C}" type="presOf" srcId="{88A004F2-94DF-4772-995D-3640A3243B68}" destId="{4ACF2E5A-8BFB-497F-9A80-CADAE121109D}" srcOrd="0" destOrd="0" presId="urn:microsoft.com/office/officeart/2005/8/layout/cycle7"/>
    <dgm:cxn modelId="{B41D7952-C519-4C39-B44F-AB5D6756F36A}" type="presOf" srcId="{1F12716E-6DC2-48AA-BFED-3756551FCE7F}" destId="{02B5293A-576A-4E66-87D8-0683D3A59E77}" srcOrd="0" destOrd="0" presId="urn:microsoft.com/office/officeart/2005/8/layout/cycle7"/>
    <dgm:cxn modelId="{3F793CA1-2097-4A7A-9D53-03B81A99E84F}" type="presOf" srcId="{EA691D72-E368-4548-B40C-7BC1374D1B60}" destId="{E0C83921-F497-4892-B9D5-2F676C7171EE}" srcOrd="0" destOrd="0" presId="urn:microsoft.com/office/officeart/2005/8/layout/cycle7"/>
    <dgm:cxn modelId="{DE67099F-A29F-487C-B2D1-4A293C0C86C8}" type="presOf" srcId="{1F12716E-6DC2-48AA-BFED-3756551FCE7F}" destId="{EE840BB6-CFEC-42CD-B086-0B1CE34D4380}" srcOrd="1" destOrd="0" presId="urn:microsoft.com/office/officeart/2005/8/layout/cycle7"/>
    <dgm:cxn modelId="{66B6630E-4104-4DBB-BB5B-DB7E66DB0388}" srcId="{9AB30A97-4CD4-4EB8-8759-205E11B2F9C6}" destId="{3CF31776-F46F-425E-A78B-EE6331BFA2E5}" srcOrd="0" destOrd="0" parTransId="{EB70672E-1750-4976-8A79-324798CCB396}" sibTransId="{12990897-02B1-41D7-9C45-17A4C217CC99}"/>
    <dgm:cxn modelId="{6CEB269F-EE0D-4161-9123-65F4096C4588}" type="presOf" srcId="{3CF31776-F46F-425E-A78B-EE6331BFA2E5}" destId="{DE880438-45BA-4605-8D31-2BD26D263A6E}" srcOrd="0" destOrd="0" presId="urn:microsoft.com/office/officeart/2005/8/layout/cycle7"/>
    <dgm:cxn modelId="{330B62D0-C84F-469F-8D52-1AF106B85F1F}" type="presOf" srcId="{D4329803-55C7-40A8-AB79-6C666F198E52}" destId="{D9EDB971-D7D3-44CD-BD0B-E9B42A32CAAA}" srcOrd="0" destOrd="0" presId="urn:microsoft.com/office/officeart/2005/8/layout/cycle7"/>
    <dgm:cxn modelId="{B7110854-0A71-48A0-B4BD-38A0048097AE}" type="presParOf" srcId="{67217996-F072-4E6B-9F86-2FCBF1215D2C}" destId="{DE880438-45BA-4605-8D31-2BD26D263A6E}" srcOrd="0" destOrd="0" presId="urn:microsoft.com/office/officeart/2005/8/layout/cycle7"/>
    <dgm:cxn modelId="{D847B8A9-9A37-41F0-802E-6913A8AA1DE2}" type="presParOf" srcId="{67217996-F072-4E6B-9F86-2FCBF1215D2C}" destId="{6D812706-4935-4726-ADC2-33D33225BC59}" srcOrd="1" destOrd="0" presId="urn:microsoft.com/office/officeart/2005/8/layout/cycle7"/>
    <dgm:cxn modelId="{91A0BFF4-55ED-4A07-AC02-2788F77B3C53}" type="presParOf" srcId="{6D812706-4935-4726-ADC2-33D33225BC59}" destId="{C5B61A03-4D20-49CF-9538-66F3D920D876}" srcOrd="0" destOrd="0" presId="urn:microsoft.com/office/officeart/2005/8/layout/cycle7"/>
    <dgm:cxn modelId="{CF279494-3B2B-4A2F-9A9E-ABF04CCD4ED8}" type="presParOf" srcId="{67217996-F072-4E6B-9F86-2FCBF1215D2C}" destId="{E0C83921-F497-4892-B9D5-2F676C7171EE}" srcOrd="2" destOrd="0" presId="urn:microsoft.com/office/officeart/2005/8/layout/cycle7"/>
    <dgm:cxn modelId="{D7CA9A9F-4FC4-442D-B428-0D3C36769738}" type="presParOf" srcId="{67217996-F072-4E6B-9F86-2FCBF1215D2C}" destId="{D9EDB971-D7D3-44CD-BD0B-E9B42A32CAAA}" srcOrd="3" destOrd="0" presId="urn:microsoft.com/office/officeart/2005/8/layout/cycle7"/>
    <dgm:cxn modelId="{FAA2FE52-2423-4869-9BFB-B9FF1B0BF5E7}" type="presParOf" srcId="{D9EDB971-D7D3-44CD-BD0B-E9B42A32CAAA}" destId="{A8243B58-02FF-44DE-B090-07203F6AAFB4}" srcOrd="0" destOrd="0" presId="urn:microsoft.com/office/officeart/2005/8/layout/cycle7"/>
    <dgm:cxn modelId="{F6FA9F57-5AF9-4AD3-AC72-3E33AC5C0B9B}" type="presParOf" srcId="{67217996-F072-4E6B-9F86-2FCBF1215D2C}" destId="{4ACF2E5A-8BFB-497F-9A80-CADAE121109D}" srcOrd="4" destOrd="0" presId="urn:microsoft.com/office/officeart/2005/8/layout/cycle7"/>
    <dgm:cxn modelId="{3CA56426-4E8C-48AB-BD9D-5A2D7D54612F}" type="presParOf" srcId="{67217996-F072-4E6B-9F86-2FCBF1215D2C}" destId="{02B5293A-576A-4E66-87D8-0683D3A59E77}" srcOrd="5" destOrd="0" presId="urn:microsoft.com/office/officeart/2005/8/layout/cycle7"/>
    <dgm:cxn modelId="{30E34737-B737-4E26-B5D5-ED260C1A0C32}" type="presParOf" srcId="{02B5293A-576A-4E66-87D8-0683D3A59E77}" destId="{EE840BB6-CFEC-42CD-B086-0B1CE34D4380}"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B30A97-4CD4-4EB8-8759-205E11B2F9C6}"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fr-FR"/>
        </a:p>
      </dgm:t>
    </dgm:pt>
    <dgm:pt modelId="{3CF31776-F46F-425E-A78B-EE6331BFA2E5}">
      <dgm:prSet phldrT="[Texte]"/>
      <dgm:spPr>
        <a:solidFill>
          <a:srgbClr val="183D8A"/>
        </a:solidFill>
      </dgm:spPr>
      <dgm:t>
        <a:bodyPr/>
        <a:lstStyle/>
        <a:p>
          <a:r>
            <a:rPr lang="fr-FR" dirty="0" smtClean="0">
              <a:latin typeface="Bahnschrift" panose="020B0502040204020203" pitchFamily="34" charset="0"/>
            </a:rPr>
            <a:t>Foncier</a:t>
          </a:r>
        </a:p>
        <a:p>
          <a:endParaRPr lang="fr-FR" dirty="0">
            <a:latin typeface="Bahnschrift" panose="020B0502040204020203" pitchFamily="34" charset="0"/>
          </a:endParaRPr>
        </a:p>
      </dgm:t>
    </dgm:pt>
    <dgm:pt modelId="{EB70672E-1750-4976-8A79-324798CCB396}" type="parTrans" cxnId="{66B6630E-4104-4DBB-BB5B-DB7E66DB0388}">
      <dgm:prSet/>
      <dgm:spPr/>
      <dgm:t>
        <a:bodyPr/>
        <a:lstStyle/>
        <a:p>
          <a:endParaRPr lang="fr-FR">
            <a:latin typeface="Bahnschrift" panose="020B0502040204020203" pitchFamily="34" charset="0"/>
          </a:endParaRPr>
        </a:p>
      </dgm:t>
    </dgm:pt>
    <dgm:pt modelId="{12990897-02B1-41D7-9C45-17A4C217CC99}" type="sibTrans" cxnId="{66B6630E-4104-4DBB-BB5B-DB7E66DB0388}">
      <dgm:prSet custT="1"/>
      <dgm:spPr>
        <a:ln>
          <a:solidFill>
            <a:schemeClr val="bg1"/>
          </a:solidFill>
        </a:ln>
      </dgm:spPr>
      <dgm:t>
        <a:bodyPr/>
        <a:lstStyle/>
        <a:p>
          <a:r>
            <a:rPr lang="fr-FR" sz="2000" dirty="0" smtClean="0">
              <a:solidFill>
                <a:srgbClr val="E6312E"/>
              </a:solidFill>
              <a:latin typeface="Bahnschrift Light" panose="020B0502040204020203" pitchFamily="34" charset="0"/>
            </a:rPr>
            <a:t>Image destination</a:t>
          </a:r>
          <a:endParaRPr lang="fr-FR" sz="2000" dirty="0">
            <a:solidFill>
              <a:srgbClr val="E6312E"/>
            </a:solidFill>
            <a:latin typeface="Bahnschrift Light" panose="020B0502040204020203" pitchFamily="34" charset="0"/>
          </a:endParaRPr>
        </a:p>
      </dgm:t>
    </dgm:pt>
    <dgm:pt modelId="{EA691D72-E368-4548-B40C-7BC1374D1B60}">
      <dgm:prSet phldrT="[Texte]"/>
      <dgm:spPr>
        <a:solidFill>
          <a:srgbClr val="183D8A"/>
        </a:solidFill>
      </dgm:spPr>
      <dgm:t>
        <a:bodyPr/>
        <a:lstStyle/>
        <a:p>
          <a:r>
            <a:rPr lang="fr-FR" dirty="0" smtClean="0">
              <a:latin typeface="Bahnschrift" panose="020B0502040204020203" pitchFamily="34" charset="0"/>
            </a:rPr>
            <a:t>Touristes</a:t>
          </a:r>
        </a:p>
        <a:p>
          <a:endParaRPr lang="fr-FR" dirty="0" smtClean="0">
            <a:latin typeface="Bahnschrift" panose="020B0502040204020203" pitchFamily="34" charset="0"/>
          </a:endParaRPr>
        </a:p>
      </dgm:t>
    </dgm:pt>
    <dgm:pt modelId="{875643FF-661A-4922-8804-AB581652C097}" type="parTrans" cxnId="{221B94CC-F358-4309-A0A9-F7D395D8A5B7}">
      <dgm:prSet/>
      <dgm:spPr/>
      <dgm:t>
        <a:bodyPr/>
        <a:lstStyle/>
        <a:p>
          <a:endParaRPr lang="fr-FR">
            <a:latin typeface="Bahnschrift" panose="020B0502040204020203" pitchFamily="34" charset="0"/>
          </a:endParaRPr>
        </a:p>
      </dgm:t>
    </dgm:pt>
    <dgm:pt modelId="{D4329803-55C7-40A8-AB79-6C666F198E52}" type="sibTrans" cxnId="{221B94CC-F358-4309-A0A9-F7D395D8A5B7}">
      <dgm:prSet custT="1"/>
      <dgm:spPr>
        <a:ln>
          <a:solidFill>
            <a:schemeClr val="bg1"/>
          </a:solidFill>
        </a:ln>
      </dgm:spPr>
      <dgm:t>
        <a:bodyPr/>
        <a:lstStyle/>
        <a:p>
          <a:r>
            <a:rPr lang="fr-FR" sz="2000" dirty="0" err="1" smtClean="0">
              <a:solidFill>
                <a:srgbClr val="E6312E"/>
              </a:solidFill>
              <a:latin typeface="Bahnschrift Light" panose="020B0502040204020203" pitchFamily="34" charset="0"/>
            </a:rPr>
            <a:t>Tourismophobie</a:t>
          </a:r>
          <a:endParaRPr lang="fr-FR" sz="2000" dirty="0">
            <a:solidFill>
              <a:srgbClr val="E6312E"/>
            </a:solidFill>
            <a:latin typeface="Bahnschrift Light" panose="020B0502040204020203" pitchFamily="34" charset="0"/>
          </a:endParaRPr>
        </a:p>
      </dgm:t>
    </dgm:pt>
    <dgm:pt modelId="{88A004F2-94DF-4772-995D-3640A3243B68}">
      <dgm:prSet phldrT="[Texte]"/>
      <dgm:spPr>
        <a:solidFill>
          <a:srgbClr val="183D8A"/>
        </a:solidFill>
      </dgm:spPr>
      <dgm:t>
        <a:bodyPr/>
        <a:lstStyle/>
        <a:p>
          <a:pPr>
            <a:spcAft>
              <a:spcPts val="0"/>
            </a:spcAft>
          </a:pPr>
          <a:r>
            <a:rPr lang="fr-FR" dirty="0" smtClean="0">
              <a:latin typeface="Bahnschrift" panose="020B0502040204020203" pitchFamily="34" charset="0"/>
            </a:rPr>
            <a:t>Résidents</a:t>
          </a:r>
        </a:p>
        <a:p>
          <a:pPr>
            <a:spcAft>
              <a:spcPts val="0"/>
            </a:spcAft>
          </a:pPr>
          <a:r>
            <a:rPr lang="fr-FR" dirty="0" smtClean="0">
              <a:latin typeface="Bahnschrift" panose="020B0502040204020203" pitchFamily="34" charset="0"/>
            </a:rPr>
            <a:t>&amp; saisonniers</a:t>
          </a:r>
        </a:p>
        <a:p>
          <a:pPr>
            <a:spcAft>
              <a:spcPts val="0"/>
            </a:spcAft>
          </a:pPr>
          <a:endParaRPr lang="fr-FR" dirty="0" smtClean="0">
            <a:latin typeface="Bahnschrift" panose="020B0502040204020203" pitchFamily="34" charset="0"/>
          </a:endParaRPr>
        </a:p>
      </dgm:t>
    </dgm:pt>
    <dgm:pt modelId="{9F2E0D77-F74B-4C9C-9142-F42B822FC483}" type="parTrans" cxnId="{FCBAD16E-4D1E-4BC6-9063-71D2945120E7}">
      <dgm:prSet/>
      <dgm:spPr/>
      <dgm:t>
        <a:bodyPr/>
        <a:lstStyle/>
        <a:p>
          <a:endParaRPr lang="fr-FR">
            <a:latin typeface="Bahnschrift" panose="020B0502040204020203" pitchFamily="34" charset="0"/>
          </a:endParaRPr>
        </a:p>
      </dgm:t>
    </dgm:pt>
    <dgm:pt modelId="{1F12716E-6DC2-48AA-BFED-3756551FCE7F}" type="sibTrans" cxnId="{FCBAD16E-4D1E-4BC6-9063-71D2945120E7}">
      <dgm:prSet custT="1"/>
      <dgm:spPr>
        <a:ln>
          <a:solidFill>
            <a:schemeClr val="bg1"/>
          </a:solidFill>
        </a:ln>
      </dgm:spPr>
      <dgm:t>
        <a:bodyPr/>
        <a:lstStyle/>
        <a:p>
          <a:r>
            <a:rPr lang="fr-FR" sz="2000" dirty="0" smtClean="0">
              <a:solidFill>
                <a:srgbClr val="E6312E"/>
              </a:solidFill>
              <a:latin typeface="Bahnschrift Light" panose="020B0502040204020203" pitchFamily="34" charset="0"/>
            </a:rPr>
            <a:t>Tension foncière</a:t>
          </a:r>
          <a:endParaRPr lang="fr-FR" sz="2000" dirty="0">
            <a:solidFill>
              <a:srgbClr val="E6312E"/>
            </a:solidFill>
            <a:latin typeface="Bahnschrift Light" panose="020B0502040204020203" pitchFamily="34" charset="0"/>
          </a:endParaRPr>
        </a:p>
      </dgm:t>
    </dgm:pt>
    <dgm:pt modelId="{67217996-F072-4E6B-9F86-2FCBF1215D2C}" type="pres">
      <dgm:prSet presAssocID="{9AB30A97-4CD4-4EB8-8759-205E11B2F9C6}" presName="Name0" presStyleCnt="0">
        <dgm:presLayoutVars>
          <dgm:dir/>
          <dgm:resizeHandles val="exact"/>
        </dgm:presLayoutVars>
      </dgm:prSet>
      <dgm:spPr/>
      <dgm:t>
        <a:bodyPr/>
        <a:lstStyle/>
        <a:p>
          <a:endParaRPr lang="fr-FR"/>
        </a:p>
      </dgm:t>
    </dgm:pt>
    <dgm:pt modelId="{DE880438-45BA-4605-8D31-2BD26D263A6E}" type="pres">
      <dgm:prSet presAssocID="{3CF31776-F46F-425E-A78B-EE6331BFA2E5}" presName="node" presStyleLbl="node1" presStyleIdx="0" presStyleCnt="3" custScaleX="129386">
        <dgm:presLayoutVars>
          <dgm:bulletEnabled val="1"/>
        </dgm:presLayoutVars>
      </dgm:prSet>
      <dgm:spPr/>
      <dgm:t>
        <a:bodyPr/>
        <a:lstStyle/>
        <a:p>
          <a:endParaRPr lang="fr-FR"/>
        </a:p>
      </dgm:t>
    </dgm:pt>
    <dgm:pt modelId="{6D812706-4935-4726-ADC2-33D33225BC59}" type="pres">
      <dgm:prSet presAssocID="{12990897-02B1-41D7-9C45-17A4C217CC99}" presName="sibTrans" presStyleLbl="sibTrans2D1" presStyleIdx="0" presStyleCnt="3" custScaleX="101825" custScaleY="216421" custLinFactNeighborX="24468" custLinFactNeighborY="-6871"/>
      <dgm:spPr/>
      <dgm:t>
        <a:bodyPr/>
        <a:lstStyle/>
        <a:p>
          <a:endParaRPr lang="fr-FR"/>
        </a:p>
      </dgm:t>
    </dgm:pt>
    <dgm:pt modelId="{C5B61A03-4D20-49CF-9538-66F3D920D876}" type="pres">
      <dgm:prSet presAssocID="{12990897-02B1-41D7-9C45-17A4C217CC99}" presName="connectorText" presStyleLbl="sibTrans2D1" presStyleIdx="0" presStyleCnt="3"/>
      <dgm:spPr/>
      <dgm:t>
        <a:bodyPr/>
        <a:lstStyle/>
        <a:p>
          <a:endParaRPr lang="fr-FR"/>
        </a:p>
      </dgm:t>
    </dgm:pt>
    <dgm:pt modelId="{E0C83921-F497-4892-B9D5-2F676C7171EE}" type="pres">
      <dgm:prSet presAssocID="{EA691D72-E368-4548-B40C-7BC1374D1B60}" presName="node" presStyleLbl="node1" presStyleIdx="1" presStyleCnt="3" custScaleX="125699" custRadScaleRad="139798" custRadScaleInc="-15064">
        <dgm:presLayoutVars>
          <dgm:bulletEnabled val="1"/>
        </dgm:presLayoutVars>
      </dgm:prSet>
      <dgm:spPr/>
      <dgm:t>
        <a:bodyPr/>
        <a:lstStyle/>
        <a:p>
          <a:endParaRPr lang="fr-FR"/>
        </a:p>
      </dgm:t>
    </dgm:pt>
    <dgm:pt modelId="{D9EDB971-D7D3-44CD-BD0B-E9B42A32CAAA}" type="pres">
      <dgm:prSet presAssocID="{D4329803-55C7-40A8-AB79-6C666F198E52}" presName="sibTrans" presStyleLbl="sibTrans2D1" presStyleIdx="1" presStyleCnt="3" custScaleX="109044" custScaleY="218437"/>
      <dgm:spPr/>
      <dgm:t>
        <a:bodyPr/>
        <a:lstStyle/>
        <a:p>
          <a:endParaRPr lang="fr-FR"/>
        </a:p>
      </dgm:t>
    </dgm:pt>
    <dgm:pt modelId="{A8243B58-02FF-44DE-B090-07203F6AAFB4}" type="pres">
      <dgm:prSet presAssocID="{D4329803-55C7-40A8-AB79-6C666F198E52}" presName="connectorText" presStyleLbl="sibTrans2D1" presStyleIdx="1" presStyleCnt="3"/>
      <dgm:spPr/>
      <dgm:t>
        <a:bodyPr/>
        <a:lstStyle/>
        <a:p>
          <a:endParaRPr lang="fr-FR"/>
        </a:p>
      </dgm:t>
    </dgm:pt>
    <dgm:pt modelId="{4ACF2E5A-8BFB-497F-9A80-CADAE121109D}" type="pres">
      <dgm:prSet presAssocID="{88A004F2-94DF-4772-995D-3640A3243B68}" presName="node" presStyleLbl="node1" presStyleIdx="2" presStyleCnt="3" custScaleX="128030" custRadScaleRad="139800" custRadScaleInc="15065">
        <dgm:presLayoutVars>
          <dgm:bulletEnabled val="1"/>
        </dgm:presLayoutVars>
      </dgm:prSet>
      <dgm:spPr/>
      <dgm:t>
        <a:bodyPr/>
        <a:lstStyle/>
        <a:p>
          <a:endParaRPr lang="fr-FR"/>
        </a:p>
      </dgm:t>
    </dgm:pt>
    <dgm:pt modelId="{02B5293A-576A-4E66-87D8-0683D3A59E77}" type="pres">
      <dgm:prSet presAssocID="{1F12716E-6DC2-48AA-BFED-3756551FCE7F}" presName="sibTrans" presStyleLbl="sibTrans2D1" presStyleIdx="2" presStyleCnt="3" custScaleX="102003" custScaleY="212962" custLinFactNeighborX="-24961" custLinFactNeighborY="-8132"/>
      <dgm:spPr/>
      <dgm:t>
        <a:bodyPr/>
        <a:lstStyle/>
        <a:p>
          <a:endParaRPr lang="fr-FR"/>
        </a:p>
      </dgm:t>
    </dgm:pt>
    <dgm:pt modelId="{EE840BB6-CFEC-42CD-B086-0B1CE34D4380}" type="pres">
      <dgm:prSet presAssocID="{1F12716E-6DC2-48AA-BFED-3756551FCE7F}" presName="connectorText" presStyleLbl="sibTrans2D1" presStyleIdx="2" presStyleCnt="3"/>
      <dgm:spPr/>
      <dgm:t>
        <a:bodyPr/>
        <a:lstStyle/>
        <a:p>
          <a:endParaRPr lang="fr-FR"/>
        </a:p>
      </dgm:t>
    </dgm:pt>
  </dgm:ptLst>
  <dgm:cxnLst>
    <dgm:cxn modelId="{221B94CC-F358-4309-A0A9-F7D395D8A5B7}" srcId="{9AB30A97-4CD4-4EB8-8759-205E11B2F9C6}" destId="{EA691D72-E368-4548-B40C-7BC1374D1B60}" srcOrd="1" destOrd="0" parTransId="{875643FF-661A-4922-8804-AB581652C097}" sibTransId="{D4329803-55C7-40A8-AB79-6C666F198E52}"/>
    <dgm:cxn modelId="{4F6E2B70-25AB-4240-A5CB-115F0974AF54}" type="presOf" srcId="{12990897-02B1-41D7-9C45-17A4C217CC99}" destId="{6D812706-4935-4726-ADC2-33D33225BC59}" srcOrd="0" destOrd="0" presId="urn:microsoft.com/office/officeart/2005/8/layout/cycle7"/>
    <dgm:cxn modelId="{4BAD1732-AAE4-4945-96F1-1A9F5BAD0F98}" type="presOf" srcId="{D4329803-55C7-40A8-AB79-6C666F198E52}" destId="{A8243B58-02FF-44DE-B090-07203F6AAFB4}" srcOrd="1" destOrd="0" presId="urn:microsoft.com/office/officeart/2005/8/layout/cycle7"/>
    <dgm:cxn modelId="{FCBAD16E-4D1E-4BC6-9063-71D2945120E7}" srcId="{9AB30A97-4CD4-4EB8-8759-205E11B2F9C6}" destId="{88A004F2-94DF-4772-995D-3640A3243B68}" srcOrd="2" destOrd="0" parTransId="{9F2E0D77-F74B-4C9C-9142-F42B822FC483}" sibTransId="{1F12716E-6DC2-48AA-BFED-3756551FCE7F}"/>
    <dgm:cxn modelId="{AB4D72B5-6C37-45E7-974B-5C9482F2CA37}" type="presOf" srcId="{12990897-02B1-41D7-9C45-17A4C217CC99}" destId="{C5B61A03-4D20-49CF-9538-66F3D920D876}" srcOrd="1" destOrd="0" presId="urn:microsoft.com/office/officeart/2005/8/layout/cycle7"/>
    <dgm:cxn modelId="{803ECFAE-8B46-4058-9E3A-5772E622BE2F}" type="presOf" srcId="{9AB30A97-4CD4-4EB8-8759-205E11B2F9C6}" destId="{67217996-F072-4E6B-9F86-2FCBF1215D2C}" srcOrd="0" destOrd="0" presId="urn:microsoft.com/office/officeart/2005/8/layout/cycle7"/>
    <dgm:cxn modelId="{427F10C6-54DF-4EBA-A22F-2ED4A391203C}" type="presOf" srcId="{88A004F2-94DF-4772-995D-3640A3243B68}" destId="{4ACF2E5A-8BFB-497F-9A80-CADAE121109D}" srcOrd="0" destOrd="0" presId="urn:microsoft.com/office/officeart/2005/8/layout/cycle7"/>
    <dgm:cxn modelId="{B41D7952-C519-4C39-B44F-AB5D6756F36A}" type="presOf" srcId="{1F12716E-6DC2-48AA-BFED-3756551FCE7F}" destId="{02B5293A-576A-4E66-87D8-0683D3A59E77}" srcOrd="0" destOrd="0" presId="urn:microsoft.com/office/officeart/2005/8/layout/cycle7"/>
    <dgm:cxn modelId="{3F793CA1-2097-4A7A-9D53-03B81A99E84F}" type="presOf" srcId="{EA691D72-E368-4548-B40C-7BC1374D1B60}" destId="{E0C83921-F497-4892-B9D5-2F676C7171EE}" srcOrd="0" destOrd="0" presId="urn:microsoft.com/office/officeart/2005/8/layout/cycle7"/>
    <dgm:cxn modelId="{DE67099F-A29F-487C-B2D1-4A293C0C86C8}" type="presOf" srcId="{1F12716E-6DC2-48AA-BFED-3756551FCE7F}" destId="{EE840BB6-CFEC-42CD-B086-0B1CE34D4380}" srcOrd="1" destOrd="0" presId="urn:microsoft.com/office/officeart/2005/8/layout/cycle7"/>
    <dgm:cxn modelId="{66B6630E-4104-4DBB-BB5B-DB7E66DB0388}" srcId="{9AB30A97-4CD4-4EB8-8759-205E11B2F9C6}" destId="{3CF31776-F46F-425E-A78B-EE6331BFA2E5}" srcOrd="0" destOrd="0" parTransId="{EB70672E-1750-4976-8A79-324798CCB396}" sibTransId="{12990897-02B1-41D7-9C45-17A4C217CC99}"/>
    <dgm:cxn modelId="{6CEB269F-EE0D-4161-9123-65F4096C4588}" type="presOf" srcId="{3CF31776-F46F-425E-A78B-EE6331BFA2E5}" destId="{DE880438-45BA-4605-8D31-2BD26D263A6E}" srcOrd="0" destOrd="0" presId="urn:microsoft.com/office/officeart/2005/8/layout/cycle7"/>
    <dgm:cxn modelId="{330B62D0-C84F-469F-8D52-1AF106B85F1F}" type="presOf" srcId="{D4329803-55C7-40A8-AB79-6C666F198E52}" destId="{D9EDB971-D7D3-44CD-BD0B-E9B42A32CAAA}" srcOrd="0" destOrd="0" presId="urn:microsoft.com/office/officeart/2005/8/layout/cycle7"/>
    <dgm:cxn modelId="{B7110854-0A71-48A0-B4BD-38A0048097AE}" type="presParOf" srcId="{67217996-F072-4E6B-9F86-2FCBF1215D2C}" destId="{DE880438-45BA-4605-8D31-2BD26D263A6E}" srcOrd="0" destOrd="0" presId="urn:microsoft.com/office/officeart/2005/8/layout/cycle7"/>
    <dgm:cxn modelId="{D847B8A9-9A37-41F0-802E-6913A8AA1DE2}" type="presParOf" srcId="{67217996-F072-4E6B-9F86-2FCBF1215D2C}" destId="{6D812706-4935-4726-ADC2-33D33225BC59}" srcOrd="1" destOrd="0" presId="urn:microsoft.com/office/officeart/2005/8/layout/cycle7"/>
    <dgm:cxn modelId="{91A0BFF4-55ED-4A07-AC02-2788F77B3C53}" type="presParOf" srcId="{6D812706-4935-4726-ADC2-33D33225BC59}" destId="{C5B61A03-4D20-49CF-9538-66F3D920D876}" srcOrd="0" destOrd="0" presId="urn:microsoft.com/office/officeart/2005/8/layout/cycle7"/>
    <dgm:cxn modelId="{CF279494-3B2B-4A2F-9A9E-ABF04CCD4ED8}" type="presParOf" srcId="{67217996-F072-4E6B-9F86-2FCBF1215D2C}" destId="{E0C83921-F497-4892-B9D5-2F676C7171EE}" srcOrd="2" destOrd="0" presId="urn:microsoft.com/office/officeart/2005/8/layout/cycle7"/>
    <dgm:cxn modelId="{D7CA9A9F-4FC4-442D-B428-0D3C36769738}" type="presParOf" srcId="{67217996-F072-4E6B-9F86-2FCBF1215D2C}" destId="{D9EDB971-D7D3-44CD-BD0B-E9B42A32CAAA}" srcOrd="3" destOrd="0" presId="urn:microsoft.com/office/officeart/2005/8/layout/cycle7"/>
    <dgm:cxn modelId="{FAA2FE52-2423-4869-9BFB-B9FF1B0BF5E7}" type="presParOf" srcId="{D9EDB971-D7D3-44CD-BD0B-E9B42A32CAAA}" destId="{A8243B58-02FF-44DE-B090-07203F6AAFB4}" srcOrd="0" destOrd="0" presId="urn:microsoft.com/office/officeart/2005/8/layout/cycle7"/>
    <dgm:cxn modelId="{F6FA9F57-5AF9-4AD3-AC72-3E33AC5C0B9B}" type="presParOf" srcId="{67217996-F072-4E6B-9F86-2FCBF1215D2C}" destId="{4ACF2E5A-8BFB-497F-9A80-CADAE121109D}" srcOrd="4" destOrd="0" presId="urn:microsoft.com/office/officeart/2005/8/layout/cycle7"/>
    <dgm:cxn modelId="{3CA56426-4E8C-48AB-BD9D-5A2D7D54612F}" type="presParOf" srcId="{67217996-F072-4E6B-9F86-2FCBF1215D2C}" destId="{02B5293A-576A-4E66-87D8-0683D3A59E77}" srcOrd="5" destOrd="0" presId="urn:microsoft.com/office/officeart/2005/8/layout/cycle7"/>
    <dgm:cxn modelId="{30E34737-B737-4E26-B5D5-ED260C1A0C32}" type="presParOf" srcId="{02B5293A-576A-4E66-87D8-0683D3A59E77}" destId="{EE840BB6-CFEC-42CD-B086-0B1CE34D4380}"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80438-45BA-4605-8D31-2BD26D263A6E}">
      <dsp:nvSpPr>
        <dsp:cNvPr id="0" name=""/>
        <dsp:cNvSpPr/>
      </dsp:nvSpPr>
      <dsp:spPr>
        <a:xfrm>
          <a:off x="3458900" y="303"/>
          <a:ext cx="3625644" cy="1401095"/>
        </a:xfrm>
        <a:prstGeom prst="roundRect">
          <a:avLst>
            <a:gd name="adj" fmla="val 10000"/>
          </a:avLst>
        </a:prstGeom>
        <a:solidFill>
          <a:srgbClr val="183D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fr-FR" sz="2700" kern="1200" dirty="0" smtClean="0">
              <a:latin typeface="Bahnschrift" panose="020B0502040204020203" pitchFamily="34" charset="0"/>
            </a:rPr>
            <a:t>Foncier</a:t>
          </a:r>
        </a:p>
        <a:p>
          <a:pPr lvl="0" algn="ctr" defTabSz="1200150">
            <a:lnSpc>
              <a:spcPct val="90000"/>
            </a:lnSpc>
            <a:spcBef>
              <a:spcPct val="0"/>
            </a:spcBef>
            <a:spcAft>
              <a:spcPct val="35000"/>
            </a:spcAft>
          </a:pPr>
          <a:endParaRPr lang="fr-FR" sz="2700" kern="1200" dirty="0">
            <a:latin typeface="Bahnschrift" panose="020B0502040204020203" pitchFamily="34" charset="0"/>
          </a:endParaRPr>
        </a:p>
      </dsp:txBody>
      <dsp:txXfrm>
        <a:off x="3499937" y="41340"/>
        <a:ext cx="3543570" cy="1319021"/>
      </dsp:txXfrm>
    </dsp:sp>
    <dsp:sp modelId="{6D812706-4935-4726-ADC2-33D33225BC59}">
      <dsp:nvSpPr>
        <dsp:cNvPr id="0" name=""/>
        <dsp:cNvSpPr/>
      </dsp:nvSpPr>
      <dsp:spPr>
        <a:xfrm rot="2946131">
          <a:off x="6291210" y="2144164"/>
          <a:ext cx="2770301" cy="1061293"/>
        </a:xfrm>
        <a:prstGeom prst="leftRightArrow">
          <a:avLst>
            <a:gd name="adj1" fmla="val 60000"/>
            <a:gd name="adj2" fmla="val 50000"/>
          </a:avLst>
        </a:prstGeom>
        <a:solidFill>
          <a:schemeClr val="accent1">
            <a:tint val="60000"/>
            <a:hueOff val="0"/>
            <a:satOff val="0"/>
            <a:lumOff val="0"/>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fr-FR" sz="2000" kern="1200" dirty="0">
            <a:solidFill>
              <a:srgbClr val="E6312E"/>
            </a:solidFill>
            <a:latin typeface="Bahnschrift Light" panose="020B0502040204020203" pitchFamily="34" charset="0"/>
          </a:endParaRPr>
        </a:p>
      </dsp:txBody>
      <dsp:txXfrm>
        <a:off x="6609598" y="2356423"/>
        <a:ext cx="2133525" cy="636775"/>
      </dsp:txXfrm>
    </dsp:sp>
    <dsp:sp modelId="{E0C83921-F497-4892-B9D5-2F676C7171EE}">
      <dsp:nvSpPr>
        <dsp:cNvPr id="0" name=""/>
        <dsp:cNvSpPr/>
      </dsp:nvSpPr>
      <dsp:spPr>
        <a:xfrm>
          <a:off x="6988458" y="4015611"/>
          <a:ext cx="3522327" cy="1401095"/>
        </a:xfrm>
        <a:prstGeom prst="roundRect">
          <a:avLst>
            <a:gd name="adj" fmla="val 10000"/>
          </a:avLst>
        </a:prstGeom>
        <a:solidFill>
          <a:srgbClr val="183D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fr-FR" sz="2700" kern="1200" dirty="0" smtClean="0">
              <a:latin typeface="Bahnschrift" panose="020B0502040204020203" pitchFamily="34" charset="0"/>
            </a:rPr>
            <a:t>Touristes</a:t>
          </a:r>
        </a:p>
        <a:p>
          <a:pPr lvl="0" algn="ctr" defTabSz="1200150">
            <a:lnSpc>
              <a:spcPct val="90000"/>
            </a:lnSpc>
            <a:spcBef>
              <a:spcPct val="0"/>
            </a:spcBef>
            <a:spcAft>
              <a:spcPct val="35000"/>
            </a:spcAft>
          </a:pPr>
          <a:endParaRPr lang="fr-FR" sz="2700" kern="1200" dirty="0" smtClean="0">
            <a:latin typeface="Bahnschrift" panose="020B0502040204020203" pitchFamily="34" charset="0"/>
          </a:endParaRPr>
        </a:p>
      </dsp:txBody>
      <dsp:txXfrm>
        <a:off x="7029495" y="4056648"/>
        <a:ext cx="3440253" cy="1319021"/>
      </dsp:txXfrm>
    </dsp:sp>
    <dsp:sp modelId="{D9EDB971-D7D3-44CD-BD0B-E9B42A32CAAA}">
      <dsp:nvSpPr>
        <dsp:cNvPr id="0" name=""/>
        <dsp:cNvSpPr/>
      </dsp:nvSpPr>
      <dsp:spPr>
        <a:xfrm rot="10800005">
          <a:off x="3804699" y="4180564"/>
          <a:ext cx="2966705" cy="1071179"/>
        </a:xfrm>
        <a:prstGeom prst="leftRightArrow">
          <a:avLst>
            <a:gd name="adj1" fmla="val 60000"/>
            <a:gd name="adj2" fmla="val 50000"/>
          </a:avLst>
        </a:prstGeom>
        <a:solidFill>
          <a:schemeClr val="accent1">
            <a:tint val="60000"/>
            <a:hueOff val="0"/>
            <a:satOff val="0"/>
            <a:lumOff val="0"/>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fr-FR" sz="2000" kern="1200" dirty="0">
            <a:solidFill>
              <a:srgbClr val="E6312E"/>
            </a:solidFill>
            <a:latin typeface="Bahnschrift Light" panose="020B0502040204020203" pitchFamily="34" charset="0"/>
          </a:endParaRPr>
        </a:p>
      </dsp:txBody>
      <dsp:txXfrm rot="10800000">
        <a:off x="4126053" y="4394800"/>
        <a:ext cx="2323997" cy="642707"/>
      </dsp:txXfrm>
    </dsp:sp>
    <dsp:sp modelId="{4ACF2E5A-8BFB-497F-9A80-CADAE121109D}">
      <dsp:nvSpPr>
        <dsp:cNvPr id="0" name=""/>
        <dsp:cNvSpPr/>
      </dsp:nvSpPr>
      <dsp:spPr>
        <a:xfrm>
          <a:off x="0" y="4015601"/>
          <a:ext cx="3587646" cy="1401095"/>
        </a:xfrm>
        <a:prstGeom prst="roundRect">
          <a:avLst>
            <a:gd name="adj" fmla="val 10000"/>
          </a:avLst>
        </a:prstGeom>
        <a:solidFill>
          <a:srgbClr val="183D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ts val="0"/>
            </a:spcAft>
          </a:pPr>
          <a:r>
            <a:rPr lang="fr-FR" sz="2700" kern="1200" dirty="0" smtClean="0">
              <a:latin typeface="Bahnschrift" panose="020B0502040204020203" pitchFamily="34" charset="0"/>
            </a:rPr>
            <a:t>Résidents</a:t>
          </a:r>
        </a:p>
        <a:p>
          <a:pPr lvl="0" algn="ctr" defTabSz="1200150">
            <a:lnSpc>
              <a:spcPct val="90000"/>
            </a:lnSpc>
            <a:spcBef>
              <a:spcPct val="0"/>
            </a:spcBef>
            <a:spcAft>
              <a:spcPts val="0"/>
            </a:spcAft>
          </a:pPr>
          <a:r>
            <a:rPr lang="fr-FR" sz="2700" kern="1200" dirty="0" smtClean="0">
              <a:latin typeface="Bahnschrift" panose="020B0502040204020203" pitchFamily="34" charset="0"/>
            </a:rPr>
            <a:t>&amp; saisonniers</a:t>
          </a:r>
        </a:p>
        <a:p>
          <a:pPr lvl="0" algn="ctr" defTabSz="1200150">
            <a:lnSpc>
              <a:spcPct val="90000"/>
            </a:lnSpc>
            <a:spcBef>
              <a:spcPct val="0"/>
            </a:spcBef>
            <a:spcAft>
              <a:spcPts val="0"/>
            </a:spcAft>
          </a:pPr>
          <a:endParaRPr lang="fr-FR" sz="2700" kern="1200" dirty="0" smtClean="0">
            <a:latin typeface="Bahnschrift" panose="020B0502040204020203" pitchFamily="34" charset="0"/>
          </a:endParaRPr>
        </a:p>
      </dsp:txBody>
      <dsp:txXfrm>
        <a:off x="41037" y="4056638"/>
        <a:ext cx="3505572" cy="1319021"/>
      </dsp:txXfrm>
    </dsp:sp>
    <dsp:sp modelId="{02B5293A-576A-4E66-87D8-0683D3A59E77}">
      <dsp:nvSpPr>
        <dsp:cNvPr id="0" name=""/>
        <dsp:cNvSpPr/>
      </dsp:nvSpPr>
      <dsp:spPr>
        <a:xfrm rot="18653873">
          <a:off x="1466099" y="2146457"/>
          <a:ext cx="2775144" cy="1044330"/>
        </a:xfrm>
        <a:prstGeom prst="leftRightArrow">
          <a:avLst>
            <a:gd name="adj1" fmla="val 60000"/>
            <a:gd name="adj2" fmla="val 50000"/>
          </a:avLst>
        </a:prstGeom>
        <a:solidFill>
          <a:schemeClr val="accent1">
            <a:tint val="60000"/>
            <a:hueOff val="0"/>
            <a:satOff val="0"/>
            <a:lumOff val="0"/>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fr-FR" sz="2000" kern="1200" dirty="0">
            <a:solidFill>
              <a:srgbClr val="E6312E"/>
            </a:solidFill>
            <a:latin typeface="Bahnschrift Light" panose="020B0502040204020203" pitchFamily="34" charset="0"/>
          </a:endParaRPr>
        </a:p>
      </dsp:txBody>
      <dsp:txXfrm>
        <a:off x="1779398" y="2355323"/>
        <a:ext cx="2148546" cy="6265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80438-45BA-4605-8D31-2BD26D263A6E}">
      <dsp:nvSpPr>
        <dsp:cNvPr id="0" name=""/>
        <dsp:cNvSpPr/>
      </dsp:nvSpPr>
      <dsp:spPr>
        <a:xfrm>
          <a:off x="3458900" y="303"/>
          <a:ext cx="3625644" cy="1401095"/>
        </a:xfrm>
        <a:prstGeom prst="roundRect">
          <a:avLst>
            <a:gd name="adj" fmla="val 10000"/>
          </a:avLst>
        </a:prstGeom>
        <a:solidFill>
          <a:srgbClr val="183D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fr-FR" sz="2700" kern="1200" dirty="0" smtClean="0">
              <a:latin typeface="Bahnschrift" panose="020B0502040204020203" pitchFamily="34" charset="0"/>
            </a:rPr>
            <a:t>Foncier</a:t>
          </a:r>
        </a:p>
        <a:p>
          <a:pPr lvl="0" algn="ctr" defTabSz="1200150">
            <a:lnSpc>
              <a:spcPct val="90000"/>
            </a:lnSpc>
            <a:spcBef>
              <a:spcPct val="0"/>
            </a:spcBef>
            <a:spcAft>
              <a:spcPct val="35000"/>
            </a:spcAft>
          </a:pPr>
          <a:endParaRPr lang="fr-FR" sz="2700" kern="1200" dirty="0">
            <a:latin typeface="Bahnschrift" panose="020B0502040204020203" pitchFamily="34" charset="0"/>
          </a:endParaRPr>
        </a:p>
      </dsp:txBody>
      <dsp:txXfrm>
        <a:off x="3499937" y="41340"/>
        <a:ext cx="3543570" cy="1319021"/>
      </dsp:txXfrm>
    </dsp:sp>
    <dsp:sp modelId="{6D812706-4935-4726-ADC2-33D33225BC59}">
      <dsp:nvSpPr>
        <dsp:cNvPr id="0" name=""/>
        <dsp:cNvSpPr/>
      </dsp:nvSpPr>
      <dsp:spPr>
        <a:xfrm rot="2946131">
          <a:off x="6291210" y="2144164"/>
          <a:ext cx="2770301" cy="1061293"/>
        </a:xfrm>
        <a:prstGeom prst="leftRightArrow">
          <a:avLst>
            <a:gd name="adj1" fmla="val 60000"/>
            <a:gd name="adj2" fmla="val 50000"/>
          </a:avLst>
        </a:prstGeom>
        <a:solidFill>
          <a:schemeClr val="accent1">
            <a:tint val="60000"/>
            <a:hueOff val="0"/>
            <a:satOff val="0"/>
            <a:lumOff val="0"/>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fr-FR" sz="2000" kern="1200" dirty="0" smtClean="0">
              <a:solidFill>
                <a:srgbClr val="659642"/>
              </a:solidFill>
              <a:latin typeface="Bahnschrift Light" panose="020B0502040204020203" pitchFamily="34" charset="0"/>
            </a:rPr>
            <a:t>Aménagement Equipements</a:t>
          </a:r>
          <a:endParaRPr lang="fr-FR" sz="2000" kern="1200" dirty="0">
            <a:solidFill>
              <a:srgbClr val="659642"/>
            </a:solidFill>
            <a:latin typeface="Bahnschrift Light" panose="020B0502040204020203" pitchFamily="34" charset="0"/>
          </a:endParaRPr>
        </a:p>
      </dsp:txBody>
      <dsp:txXfrm>
        <a:off x="6609598" y="2356423"/>
        <a:ext cx="2133525" cy="636775"/>
      </dsp:txXfrm>
    </dsp:sp>
    <dsp:sp modelId="{E0C83921-F497-4892-B9D5-2F676C7171EE}">
      <dsp:nvSpPr>
        <dsp:cNvPr id="0" name=""/>
        <dsp:cNvSpPr/>
      </dsp:nvSpPr>
      <dsp:spPr>
        <a:xfrm>
          <a:off x="6988458" y="4015611"/>
          <a:ext cx="3522327" cy="1401095"/>
        </a:xfrm>
        <a:prstGeom prst="roundRect">
          <a:avLst>
            <a:gd name="adj" fmla="val 10000"/>
          </a:avLst>
        </a:prstGeom>
        <a:solidFill>
          <a:srgbClr val="183D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fr-FR" sz="2700" kern="1200" dirty="0" smtClean="0">
              <a:latin typeface="Bahnschrift" panose="020B0502040204020203" pitchFamily="34" charset="0"/>
            </a:rPr>
            <a:t>Touristes</a:t>
          </a:r>
        </a:p>
        <a:p>
          <a:pPr lvl="0" algn="ctr" defTabSz="1200150">
            <a:lnSpc>
              <a:spcPct val="90000"/>
            </a:lnSpc>
            <a:spcBef>
              <a:spcPct val="0"/>
            </a:spcBef>
            <a:spcAft>
              <a:spcPct val="35000"/>
            </a:spcAft>
          </a:pPr>
          <a:endParaRPr lang="fr-FR" sz="2700" kern="1200" dirty="0" smtClean="0">
            <a:latin typeface="Bahnschrift" panose="020B0502040204020203" pitchFamily="34" charset="0"/>
          </a:endParaRPr>
        </a:p>
      </dsp:txBody>
      <dsp:txXfrm>
        <a:off x="7029495" y="4056648"/>
        <a:ext cx="3440253" cy="1319021"/>
      </dsp:txXfrm>
    </dsp:sp>
    <dsp:sp modelId="{D9EDB971-D7D3-44CD-BD0B-E9B42A32CAAA}">
      <dsp:nvSpPr>
        <dsp:cNvPr id="0" name=""/>
        <dsp:cNvSpPr/>
      </dsp:nvSpPr>
      <dsp:spPr>
        <a:xfrm rot="10800005">
          <a:off x="3804699" y="4180564"/>
          <a:ext cx="2966705" cy="1071179"/>
        </a:xfrm>
        <a:prstGeom prst="leftRightArrow">
          <a:avLst>
            <a:gd name="adj1" fmla="val 60000"/>
            <a:gd name="adj2" fmla="val 50000"/>
          </a:avLst>
        </a:prstGeom>
        <a:solidFill>
          <a:schemeClr val="accent1">
            <a:tint val="60000"/>
            <a:hueOff val="0"/>
            <a:satOff val="0"/>
            <a:lumOff val="0"/>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fr-FR" sz="2000" kern="1200" dirty="0" smtClean="0">
              <a:solidFill>
                <a:srgbClr val="659642"/>
              </a:solidFill>
              <a:latin typeface="Bahnschrift Light" panose="020B0502040204020203" pitchFamily="34" charset="0"/>
            </a:rPr>
            <a:t>Vie locale</a:t>
          </a:r>
          <a:br>
            <a:rPr lang="fr-FR" sz="2000" kern="1200" dirty="0" smtClean="0">
              <a:solidFill>
                <a:srgbClr val="659642"/>
              </a:solidFill>
              <a:latin typeface="Bahnschrift Light" panose="020B0502040204020203" pitchFamily="34" charset="0"/>
            </a:rPr>
          </a:br>
          <a:r>
            <a:rPr lang="fr-FR" sz="2000" kern="1200" dirty="0" smtClean="0">
              <a:solidFill>
                <a:srgbClr val="659642"/>
              </a:solidFill>
              <a:latin typeface="Bahnschrift Light" panose="020B0502040204020203" pitchFamily="34" charset="0"/>
            </a:rPr>
            <a:t>Cohabitation</a:t>
          </a:r>
          <a:endParaRPr lang="fr-FR" sz="2000" kern="1200" dirty="0">
            <a:solidFill>
              <a:srgbClr val="659642"/>
            </a:solidFill>
            <a:latin typeface="Bahnschrift Light" panose="020B0502040204020203" pitchFamily="34" charset="0"/>
          </a:endParaRPr>
        </a:p>
      </dsp:txBody>
      <dsp:txXfrm rot="10800000">
        <a:off x="4126053" y="4394800"/>
        <a:ext cx="2323997" cy="642707"/>
      </dsp:txXfrm>
    </dsp:sp>
    <dsp:sp modelId="{4ACF2E5A-8BFB-497F-9A80-CADAE121109D}">
      <dsp:nvSpPr>
        <dsp:cNvPr id="0" name=""/>
        <dsp:cNvSpPr/>
      </dsp:nvSpPr>
      <dsp:spPr>
        <a:xfrm>
          <a:off x="0" y="4015601"/>
          <a:ext cx="3587646" cy="1401095"/>
        </a:xfrm>
        <a:prstGeom prst="roundRect">
          <a:avLst>
            <a:gd name="adj" fmla="val 10000"/>
          </a:avLst>
        </a:prstGeom>
        <a:solidFill>
          <a:srgbClr val="183D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ts val="0"/>
            </a:spcAft>
          </a:pPr>
          <a:r>
            <a:rPr lang="fr-FR" sz="2700" kern="1200" dirty="0" smtClean="0">
              <a:latin typeface="Bahnschrift" panose="020B0502040204020203" pitchFamily="34" charset="0"/>
            </a:rPr>
            <a:t>Résidents</a:t>
          </a:r>
        </a:p>
        <a:p>
          <a:pPr lvl="0" algn="ctr" defTabSz="1200150">
            <a:lnSpc>
              <a:spcPct val="90000"/>
            </a:lnSpc>
            <a:spcBef>
              <a:spcPct val="0"/>
            </a:spcBef>
            <a:spcAft>
              <a:spcPts val="0"/>
            </a:spcAft>
          </a:pPr>
          <a:r>
            <a:rPr lang="fr-FR" sz="2700" kern="1200" dirty="0" smtClean="0">
              <a:latin typeface="Bahnschrift" panose="020B0502040204020203" pitchFamily="34" charset="0"/>
            </a:rPr>
            <a:t>&amp; saisonniers</a:t>
          </a:r>
        </a:p>
        <a:p>
          <a:pPr lvl="0" algn="ctr" defTabSz="1200150">
            <a:lnSpc>
              <a:spcPct val="90000"/>
            </a:lnSpc>
            <a:spcBef>
              <a:spcPct val="0"/>
            </a:spcBef>
            <a:spcAft>
              <a:spcPts val="0"/>
            </a:spcAft>
          </a:pPr>
          <a:endParaRPr lang="fr-FR" sz="2700" kern="1200" dirty="0" smtClean="0">
            <a:latin typeface="Bahnschrift" panose="020B0502040204020203" pitchFamily="34" charset="0"/>
          </a:endParaRPr>
        </a:p>
      </dsp:txBody>
      <dsp:txXfrm>
        <a:off x="41037" y="4056638"/>
        <a:ext cx="3505572" cy="1319021"/>
      </dsp:txXfrm>
    </dsp:sp>
    <dsp:sp modelId="{02B5293A-576A-4E66-87D8-0683D3A59E77}">
      <dsp:nvSpPr>
        <dsp:cNvPr id="0" name=""/>
        <dsp:cNvSpPr/>
      </dsp:nvSpPr>
      <dsp:spPr>
        <a:xfrm rot="18653873">
          <a:off x="1466099" y="2146457"/>
          <a:ext cx="2775144" cy="1044330"/>
        </a:xfrm>
        <a:prstGeom prst="leftRightArrow">
          <a:avLst>
            <a:gd name="adj1" fmla="val 60000"/>
            <a:gd name="adj2" fmla="val 50000"/>
          </a:avLst>
        </a:prstGeom>
        <a:solidFill>
          <a:schemeClr val="accent1">
            <a:tint val="60000"/>
            <a:hueOff val="0"/>
            <a:satOff val="0"/>
            <a:lumOff val="0"/>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fr-FR" sz="2000" kern="1200" dirty="0" smtClean="0">
              <a:solidFill>
                <a:srgbClr val="659642"/>
              </a:solidFill>
              <a:effectLst/>
              <a:latin typeface="Bahnschrift Light" panose="020B0502040204020203" pitchFamily="34" charset="0"/>
            </a:rPr>
            <a:t>Aménagement Equipements</a:t>
          </a:r>
          <a:endParaRPr lang="fr-FR" sz="2000" kern="1200" dirty="0">
            <a:solidFill>
              <a:srgbClr val="659642"/>
            </a:solidFill>
            <a:effectLst/>
            <a:latin typeface="Bahnschrift Light" panose="020B0502040204020203" pitchFamily="34" charset="0"/>
          </a:endParaRPr>
        </a:p>
      </dsp:txBody>
      <dsp:txXfrm>
        <a:off x="1779398" y="2355323"/>
        <a:ext cx="2148546" cy="6265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80438-45BA-4605-8D31-2BD26D263A6E}">
      <dsp:nvSpPr>
        <dsp:cNvPr id="0" name=""/>
        <dsp:cNvSpPr/>
      </dsp:nvSpPr>
      <dsp:spPr>
        <a:xfrm>
          <a:off x="3458900" y="303"/>
          <a:ext cx="3625644" cy="1401095"/>
        </a:xfrm>
        <a:prstGeom prst="roundRect">
          <a:avLst>
            <a:gd name="adj" fmla="val 10000"/>
          </a:avLst>
        </a:prstGeom>
        <a:solidFill>
          <a:srgbClr val="183D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fr-FR" sz="2700" kern="1200" dirty="0" smtClean="0">
              <a:latin typeface="Bahnschrift" panose="020B0502040204020203" pitchFamily="34" charset="0"/>
            </a:rPr>
            <a:t>Foncier</a:t>
          </a:r>
        </a:p>
        <a:p>
          <a:pPr lvl="0" algn="ctr" defTabSz="1200150">
            <a:lnSpc>
              <a:spcPct val="90000"/>
            </a:lnSpc>
            <a:spcBef>
              <a:spcPct val="0"/>
            </a:spcBef>
            <a:spcAft>
              <a:spcPct val="35000"/>
            </a:spcAft>
          </a:pPr>
          <a:endParaRPr lang="fr-FR" sz="2700" kern="1200" dirty="0">
            <a:latin typeface="Bahnschrift" panose="020B0502040204020203" pitchFamily="34" charset="0"/>
          </a:endParaRPr>
        </a:p>
      </dsp:txBody>
      <dsp:txXfrm>
        <a:off x="3499937" y="41340"/>
        <a:ext cx="3543570" cy="1319021"/>
      </dsp:txXfrm>
    </dsp:sp>
    <dsp:sp modelId="{6D812706-4935-4726-ADC2-33D33225BC59}">
      <dsp:nvSpPr>
        <dsp:cNvPr id="0" name=""/>
        <dsp:cNvSpPr/>
      </dsp:nvSpPr>
      <dsp:spPr>
        <a:xfrm rot="2946131">
          <a:off x="6291210" y="2144164"/>
          <a:ext cx="2770301" cy="1061293"/>
        </a:xfrm>
        <a:prstGeom prst="leftRightArrow">
          <a:avLst>
            <a:gd name="adj1" fmla="val 60000"/>
            <a:gd name="adj2" fmla="val 50000"/>
          </a:avLst>
        </a:prstGeom>
        <a:solidFill>
          <a:schemeClr val="accent1">
            <a:tint val="60000"/>
            <a:hueOff val="0"/>
            <a:satOff val="0"/>
            <a:lumOff val="0"/>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fr-FR" sz="2000" kern="1200" dirty="0" smtClean="0">
              <a:solidFill>
                <a:srgbClr val="E6312E"/>
              </a:solidFill>
              <a:latin typeface="Bahnschrift Light" panose="020B0502040204020203" pitchFamily="34" charset="0"/>
            </a:rPr>
            <a:t>Image destination</a:t>
          </a:r>
          <a:endParaRPr lang="fr-FR" sz="2000" kern="1200" dirty="0">
            <a:solidFill>
              <a:srgbClr val="E6312E"/>
            </a:solidFill>
            <a:latin typeface="Bahnschrift Light" panose="020B0502040204020203" pitchFamily="34" charset="0"/>
          </a:endParaRPr>
        </a:p>
      </dsp:txBody>
      <dsp:txXfrm>
        <a:off x="6609598" y="2356423"/>
        <a:ext cx="2133525" cy="636775"/>
      </dsp:txXfrm>
    </dsp:sp>
    <dsp:sp modelId="{E0C83921-F497-4892-B9D5-2F676C7171EE}">
      <dsp:nvSpPr>
        <dsp:cNvPr id="0" name=""/>
        <dsp:cNvSpPr/>
      </dsp:nvSpPr>
      <dsp:spPr>
        <a:xfrm>
          <a:off x="6988458" y="4015611"/>
          <a:ext cx="3522327" cy="1401095"/>
        </a:xfrm>
        <a:prstGeom prst="roundRect">
          <a:avLst>
            <a:gd name="adj" fmla="val 10000"/>
          </a:avLst>
        </a:prstGeom>
        <a:solidFill>
          <a:srgbClr val="183D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fr-FR" sz="2700" kern="1200" dirty="0" smtClean="0">
              <a:latin typeface="Bahnschrift" panose="020B0502040204020203" pitchFamily="34" charset="0"/>
            </a:rPr>
            <a:t>Touristes</a:t>
          </a:r>
        </a:p>
        <a:p>
          <a:pPr lvl="0" algn="ctr" defTabSz="1200150">
            <a:lnSpc>
              <a:spcPct val="90000"/>
            </a:lnSpc>
            <a:spcBef>
              <a:spcPct val="0"/>
            </a:spcBef>
            <a:spcAft>
              <a:spcPct val="35000"/>
            </a:spcAft>
          </a:pPr>
          <a:endParaRPr lang="fr-FR" sz="2700" kern="1200" dirty="0" smtClean="0">
            <a:latin typeface="Bahnschrift" panose="020B0502040204020203" pitchFamily="34" charset="0"/>
          </a:endParaRPr>
        </a:p>
      </dsp:txBody>
      <dsp:txXfrm>
        <a:off x="7029495" y="4056648"/>
        <a:ext cx="3440253" cy="1319021"/>
      </dsp:txXfrm>
    </dsp:sp>
    <dsp:sp modelId="{D9EDB971-D7D3-44CD-BD0B-E9B42A32CAAA}">
      <dsp:nvSpPr>
        <dsp:cNvPr id="0" name=""/>
        <dsp:cNvSpPr/>
      </dsp:nvSpPr>
      <dsp:spPr>
        <a:xfrm rot="10800005">
          <a:off x="3804699" y="4180564"/>
          <a:ext cx="2966705" cy="1071179"/>
        </a:xfrm>
        <a:prstGeom prst="leftRightArrow">
          <a:avLst>
            <a:gd name="adj1" fmla="val 60000"/>
            <a:gd name="adj2" fmla="val 50000"/>
          </a:avLst>
        </a:prstGeom>
        <a:solidFill>
          <a:schemeClr val="accent1">
            <a:tint val="60000"/>
            <a:hueOff val="0"/>
            <a:satOff val="0"/>
            <a:lumOff val="0"/>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fr-FR" sz="2000" kern="1200" dirty="0" err="1" smtClean="0">
              <a:solidFill>
                <a:srgbClr val="E6312E"/>
              </a:solidFill>
              <a:latin typeface="Bahnschrift Light" panose="020B0502040204020203" pitchFamily="34" charset="0"/>
            </a:rPr>
            <a:t>Tourismophobie</a:t>
          </a:r>
          <a:endParaRPr lang="fr-FR" sz="2000" kern="1200" dirty="0">
            <a:solidFill>
              <a:srgbClr val="E6312E"/>
            </a:solidFill>
            <a:latin typeface="Bahnschrift Light" panose="020B0502040204020203" pitchFamily="34" charset="0"/>
          </a:endParaRPr>
        </a:p>
      </dsp:txBody>
      <dsp:txXfrm rot="10800000">
        <a:off x="4126053" y="4394800"/>
        <a:ext cx="2323997" cy="642707"/>
      </dsp:txXfrm>
    </dsp:sp>
    <dsp:sp modelId="{4ACF2E5A-8BFB-497F-9A80-CADAE121109D}">
      <dsp:nvSpPr>
        <dsp:cNvPr id="0" name=""/>
        <dsp:cNvSpPr/>
      </dsp:nvSpPr>
      <dsp:spPr>
        <a:xfrm>
          <a:off x="0" y="4015601"/>
          <a:ext cx="3587646" cy="1401095"/>
        </a:xfrm>
        <a:prstGeom prst="roundRect">
          <a:avLst>
            <a:gd name="adj" fmla="val 10000"/>
          </a:avLst>
        </a:prstGeom>
        <a:solidFill>
          <a:srgbClr val="183D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ts val="0"/>
            </a:spcAft>
          </a:pPr>
          <a:r>
            <a:rPr lang="fr-FR" sz="2700" kern="1200" dirty="0" smtClean="0">
              <a:latin typeface="Bahnschrift" panose="020B0502040204020203" pitchFamily="34" charset="0"/>
            </a:rPr>
            <a:t>Résidents</a:t>
          </a:r>
        </a:p>
        <a:p>
          <a:pPr lvl="0" algn="ctr" defTabSz="1200150">
            <a:lnSpc>
              <a:spcPct val="90000"/>
            </a:lnSpc>
            <a:spcBef>
              <a:spcPct val="0"/>
            </a:spcBef>
            <a:spcAft>
              <a:spcPts val="0"/>
            </a:spcAft>
          </a:pPr>
          <a:r>
            <a:rPr lang="fr-FR" sz="2700" kern="1200" dirty="0" smtClean="0">
              <a:latin typeface="Bahnschrift" panose="020B0502040204020203" pitchFamily="34" charset="0"/>
            </a:rPr>
            <a:t>&amp; saisonniers</a:t>
          </a:r>
        </a:p>
        <a:p>
          <a:pPr lvl="0" algn="ctr" defTabSz="1200150">
            <a:lnSpc>
              <a:spcPct val="90000"/>
            </a:lnSpc>
            <a:spcBef>
              <a:spcPct val="0"/>
            </a:spcBef>
            <a:spcAft>
              <a:spcPts val="0"/>
            </a:spcAft>
          </a:pPr>
          <a:endParaRPr lang="fr-FR" sz="2700" kern="1200" dirty="0" smtClean="0">
            <a:latin typeface="Bahnschrift" panose="020B0502040204020203" pitchFamily="34" charset="0"/>
          </a:endParaRPr>
        </a:p>
      </dsp:txBody>
      <dsp:txXfrm>
        <a:off x="41037" y="4056638"/>
        <a:ext cx="3505572" cy="1319021"/>
      </dsp:txXfrm>
    </dsp:sp>
    <dsp:sp modelId="{02B5293A-576A-4E66-87D8-0683D3A59E77}">
      <dsp:nvSpPr>
        <dsp:cNvPr id="0" name=""/>
        <dsp:cNvSpPr/>
      </dsp:nvSpPr>
      <dsp:spPr>
        <a:xfrm rot="18653873">
          <a:off x="1466099" y="2146457"/>
          <a:ext cx="2775144" cy="1044330"/>
        </a:xfrm>
        <a:prstGeom prst="leftRightArrow">
          <a:avLst>
            <a:gd name="adj1" fmla="val 60000"/>
            <a:gd name="adj2" fmla="val 50000"/>
          </a:avLst>
        </a:prstGeom>
        <a:solidFill>
          <a:schemeClr val="accent1">
            <a:tint val="60000"/>
            <a:hueOff val="0"/>
            <a:satOff val="0"/>
            <a:lumOff val="0"/>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fr-FR" sz="2000" kern="1200" dirty="0" smtClean="0">
              <a:solidFill>
                <a:srgbClr val="E6312E"/>
              </a:solidFill>
              <a:latin typeface="Bahnschrift Light" panose="020B0502040204020203" pitchFamily="34" charset="0"/>
            </a:rPr>
            <a:t>Tension foncière</a:t>
          </a:r>
          <a:endParaRPr lang="fr-FR" sz="2000" kern="1200" dirty="0">
            <a:solidFill>
              <a:srgbClr val="E6312E"/>
            </a:solidFill>
            <a:latin typeface="Bahnschrift Light" panose="020B0502040204020203" pitchFamily="34" charset="0"/>
          </a:endParaRPr>
        </a:p>
      </dsp:txBody>
      <dsp:txXfrm>
        <a:off x="1779398" y="2355323"/>
        <a:ext cx="2148546" cy="626598"/>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5B167-8955-485A-9A22-BA82AA37F193}" type="datetimeFigureOut">
              <a:rPr lang="fr-FR" smtClean="0"/>
              <a:t>04/11/2020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57B75B-D49A-4E05-B164-9B402FDAA311}" type="slidenum">
              <a:rPr lang="fr-FR" smtClean="0"/>
              <a:t>‹N°›</a:t>
            </a:fld>
            <a:endParaRPr lang="fr-FR"/>
          </a:p>
        </p:txBody>
      </p:sp>
    </p:spTree>
    <p:extLst>
      <p:ext uri="{BB962C8B-B14F-4D97-AF65-F5344CB8AC3E}">
        <p14:creationId xmlns:p14="http://schemas.microsoft.com/office/powerpoint/2010/main" val="493310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6</a:t>
            </a:fld>
            <a:endParaRPr lang="fr-FR" dirty="0"/>
          </a:p>
        </p:txBody>
      </p:sp>
    </p:spTree>
    <p:extLst>
      <p:ext uri="{BB962C8B-B14F-4D97-AF65-F5344CB8AC3E}">
        <p14:creationId xmlns:p14="http://schemas.microsoft.com/office/powerpoint/2010/main" val="4142305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15</a:t>
            </a:fld>
            <a:endParaRPr lang="fr-FR" dirty="0"/>
          </a:p>
        </p:txBody>
      </p:sp>
    </p:spTree>
    <p:extLst>
      <p:ext uri="{BB962C8B-B14F-4D97-AF65-F5344CB8AC3E}">
        <p14:creationId xmlns:p14="http://schemas.microsoft.com/office/powerpoint/2010/main" val="3170585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16</a:t>
            </a:fld>
            <a:endParaRPr lang="fr-FR" dirty="0"/>
          </a:p>
        </p:txBody>
      </p:sp>
    </p:spTree>
    <p:extLst>
      <p:ext uri="{BB962C8B-B14F-4D97-AF65-F5344CB8AC3E}">
        <p14:creationId xmlns:p14="http://schemas.microsoft.com/office/powerpoint/2010/main" val="3826665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17</a:t>
            </a:fld>
            <a:endParaRPr lang="fr-FR" dirty="0"/>
          </a:p>
        </p:txBody>
      </p:sp>
    </p:spTree>
    <p:extLst>
      <p:ext uri="{BB962C8B-B14F-4D97-AF65-F5344CB8AC3E}">
        <p14:creationId xmlns:p14="http://schemas.microsoft.com/office/powerpoint/2010/main" val="767631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18</a:t>
            </a:fld>
            <a:endParaRPr lang="fr-FR" dirty="0"/>
          </a:p>
        </p:txBody>
      </p:sp>
    </p:spTree>
    <p:extLst>
      <p:ext uri="{BB962C8B-B14F-4D97-AF65-F5344CB8AC3E}">
        <p14:creationId xmlns:p14="http://schemas.microsoft.com/office/powerpoint/2010/main" val="2527774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19</a:t>
            </a:fld>
            <a:endParaRPr lang="fr-FR" dirty="0"/>
          </a:p>
        </p:txBody>
      </p:sp>
    </p:spTree>
    <p:extLst>
      <p:ext uri="{BB962C8B-B14F-4D97-AF65-F5344CB8AC3E}">
        <p14:creationId xmlns:p14="http://schemas.microsoft.com/office/powerpoint/2010/main" val="2232564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20</a:t>
            </a:fld>
            <a:endParaRPr lang="fr-FR" dirty="0"/>
          </a:p>
        </p:txBody>
      </p:sp>
    </p:spTree>
    <p:extLst>
      <p:ext uri="{BB962C8B-B14F-4D97-AF65-F5344CB8AC3E}">
        <p14:creationId xmlns:p14="http://schemas.microsoft.com/office/powerpoint/2010/main" val="2795816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21</a:t>
            </a:fld>
            <a:endParaRPr lang="fr-FR" dirty="0"/>
          </a:p>
        </p:txBody>
      </p:sp>
    </p:spTree>
    <p:extLst>
      <p:ext uri="{BB962C8B-B14F-4D97-AF65-F5344CB8AC3E}">
        <p14:creationId xmlns:p14="http://schemas.microsoft.com/office/powerpoint/2010/main" val="2505174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22</a:t>
            </a:fld>
            <a:endParaRPr lang="fr-FR" dirty="0"/>
          </a:p>
        </p:txBody>
      </p:sp>
    </p:spTree>
    <p:extLst>
      <p:ext uri="{BB962C8B-B14F-4D97-AF65-F5344CB8AC3E}">
        <p14:creationId xmlns:p14="http://schemas.microsoft.com/office/powerpoint/2010/main" val="1382762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23</a:t>
            </a:fld>
            <a:endParaRPr lang="fr-FR" dirty="0"/>
          </a:p>
        </p:txBody>
      </p:sp>
    </p:spTree>
    <p:extLst>
      <p:ext uri="{BB962C8B-B14F-4D97-AF65-F5344CB8AC3E}">
        <p14:creationId xmlns:p14="http://schemas.microsoft.com/office/powerpoint/2010/main" val="3765594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24</a:t>
            </a:fld>
            <a:endParaRPr lang="fr-FR" dirty="0"/>
          </a:p>
        </p:txBody>
      </p:sp>
    </p:spTree>
    <p:extLst>
      <p:ext uri="{BB962C8B-B14F-4D97-AF65-F5344CB8AC3E}">
        <p14:creationId xmlns:p14="http://schemas.microsoft.com/office/powerpoint/2010/main" val="728016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7</a:t>
            </a:fld>
            <a:endParaRPr lang="fr-FR" dirty="0"/>
          </a:p>
        </p:txBody>
      </p:sp>
    </p:spTree>
    <p:extLst>
      <p:ext uri="{BB962C8B-B14F-4D97-AF65-F5344CB8AC3E}">
        <p14:creationId xmlns:p14="http://schemas.microsoft.com/office/powerpoint/2010/main" val="3137949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25</a:t>
            </a:fld>
            <a:endParaRPr lang="fr-FR" dirty="0"/>
          </a:p>
        </p:txBody>
      </p:sp>
    </p:spTree>
    <p:extLst>
      <p:ext uri="{BB962C8B-B14F-4D97-AF65-F5344CB8AC3E}">
        <p14:creationId xmlns:p14="http://schemas.microsoft.com/office/powerpoint/2010/main" val="2899669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26</a:t>
            </a:fld>
            <a:endParaRPr lang="fr-FR" dirty="0"/>
          </a:p>
        </p:txBody>
      </p:sp>
    </p:spTree>
    <p:extLst>
      <p:ext uri="{BB962C8B-B14F-4D97-AF65-F5344CB8AC3E}">
        <p14:creationId xmlns:p14="http://schemas.microsoft.com/office/powerpoint/2010/main" val="3760166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27</a:t>
            </a:fld>
            <a:endParaRPr lang="fr-FR" dirty="0"/>
          </a:p>
        </p:txBody>
      </p:sp>
    </p:spTree>
    <p:extLst>
      <p:ext uri="{BB962C8B-B14F-4D97-AF65-F5344CB8AC3E}">
        <p14:creationId xmlns:p14="http://schemas.microsoft.com/office/powerpoint/2010/main" val="1810205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28</a:t>
            </a:fld>
            <a:endParaRPr lang="fr-FR" dirty="0"/>
          </a:p>
        </p:txBody>
      </p:sp>
    </p:spTree>
    <p:extLst>
      <p:ext uri="{BB962C8B-B14F-4D97-AF65-F5344CB8AC3E}">
        <p14:creationId xmlns:p14="http://schemas.microsoft.com/office/powerpoint/2010/main" val="1528433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29</a:t>
            </a:fld>
            <a:endParaRPr lang="fr-FR" dirty="0"/>
          </a:p>
        </p:txBody>
      </p:sp>
    </p:spTree>
    <p:extLst>
      <p:ext uri="{BB962C8B-B14F-4D97-AF65-F5344CB8AC3E}">
        <p14:creationId xmlns:p14="http://schemas.microsoft.com/office/powerpoint/2010/main" val="2778269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30</a:t>
            </a:fld>
            <a:endParaRPr lang="fr-FR" dirty="0"/>
          </a:p>
        </p:txBody>
      </p:sp>
    </p:spTree>
    <p:extLst>
      <p:ext uri="{BB962C8B-B14F-4D97-AF65-F5344CB8AC3E}">
        <p14:creationId xmlns:p14="http://schemas.microsoft.com/office/powerpoint/2010/main" val="3390027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31</a:t>
            </a:fld>
            <a:endParaRPr lang="fr-FR" dirty="0"/>
          </a:p>
        </p:txBody>
      </p:sp>
    </p:spTree>
    <p:extLst>
      <p:ext uri="{BB962C8B-B14F-4D97-AF65-F5344CB8AC3E}">
        <p14:creationId xmlns:p14="http://schemas.microsoft.com/office/powerpoint/2010/main" val="796699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32</a:t>
            </a:fld>
            <a:endParaRPr lang="fr-FR" dirty="0"/>
          </a:p>
        </p:txBody>
      </p:sp>
    </p:spTree>
    <p:extLst>
      <p:ext uri="{BB962C8B-B14F-4D97-AF65-F5344CB8AC3E}">
        <p14:creationId xmlns:p14="http://schemas.microsoft.com/office/powerpoint/2010/main" val="513577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33</a:t>
            </a:fld>
            <a:endParaRPr lang="fr-FR" dirty="0"/>
          </a:p>
        </p:txBody>
      </p:sp>
    </p:spTree>
    <p:extLst>
      <p:ext uri="{BB962C8B-B14F-4D97-AF65-F5344CB8AC3E}">
        <p14:creationId xmlns:p14="http://schemas.microsoft.com/office/powerpoint/2010/main" val="1926693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34</a:t>
            </a:fld>
            <a:endParaRPr lang="fr-FR" dirty="0"/>
          </a:p>
        </p:txBody>
      </p:sp>
    </p:spTree>
    <p:extLst>
      <p:ext uri="{BB962C8B-B14F-4D97-AF65-F5344CB8AC3E}">
        <p14:creationId xmlns:p14="http://schemas.microsoft.com/office/powerpoint/2010/main" val="299575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8</a:t>
            </a:fld>
            <a:endParaRPr lang="fr-FR" dirty="0"/>
          </a:p>
        </p:txBody>
      </p:sp>
    </p:spTree>
    <p:extLst>
      <p:ext uri="{BB962C8B-B14F-4D97-AF65-F5344CB8AC3E}">
        <p14:creationId xmlns:p14="http://schemas.microsoft.com/office/powerpoint/2010/main" val="3854945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35</a:t>
            </a:fld>
            <a:endParaRPr lang="fr-FR" dirty="0"/>
          </a:p>
        </p:txBody>
      </p:sp>
    </p:spTree>
    <p:extLst>
      <p:ext uri="{BB962C8B-B14F-4D97-AF65-F5344CB8AC3E}">
        <p14:creationId xmlns:p14="http://schemas.microsoft.com/office/powerpoint/2010/main" val="462010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9FD8C-4805-4B20-A5CB-CB489CF31AC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575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9FD8C-4805-4B20-A5CB-CB489CF31AC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6470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9FD8C-4805-4B20-A5CB-CB489CF31AC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5752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9FD8C-4805-4B20-A5CB-CB489CF31AC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152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9FD8C-4805-4B20-A5CB-CB489CF31AC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311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9FD8C-4805-4B20-A5CB-CB489CF31AC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7415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9FD8C-4805-4B20-A5CB-CB489CF31AC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1872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9FD8C-4805-4B20-A5CB-CB489CF31AC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485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9FD8C-4805-4B20-A5CB-CB489CF31AC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204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9</a:t>
            </a:fld>
            <a:endParaRPr lang="fr-FR" dirty="0"/>
          </a:p>
        </p:txBody>
      </p:sp>
    </p:spTree>
    <p:extLst>
      <p:ext uri="{BB962C8B-B14F-4D97-AF65-F5344CB8AC3E}">
        <p14:creationId xmlns:p14="http://schemas.microsoft.com/office/powerpoint/2010/main" val="2077865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10</a:t>
            </a:fld>
            <a:endParaRPr lang="fr-FR" dirty="0"/>
          </a:p>
        </p:txBody>
      </p:sp>
    </p:spTree>
    <p:extLst>
      <p:ext uri="{BB962C8B-B14F-4D97-AF65-F5344CB8AC3E}">
        <p14:creationId xmlns:p14="http://schemas.microsoft.com/office/powerpoint/2010/main" val="2957224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11</a:t>
            </a:fld>
            <a:endParaRPr lang="fr-FR" dirty="0"/>
          </a:p>
        </p:txBody>
      </p:sp>
    </p:spTree>
    <p:extLst>
      <p:ext uri="{BB962C8B-B14F-4D97-AF65-F5344CB8AC3E}">
        <p14:creationId xmlns:p14="http://schemas.microsoft.com/office/powerpoint/2010/main" val="925969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12</a:t>
            </a:fld>
            <a:endParaRPr lang="fr-FR" dirty="0"/>
          </a:p>
        </p:txBody>
      </p:sp>
    </p:spTree>
    <p:extLst>
      <p:ext uri="{BB962C8B-B14F-4D97-AF65-F5344CB8AC3E}">
        <p14:creationId xmlns:p14="http://schemas.microsoft.com/office/powerpoint/2010/main" val="1795953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13</a:t>
            </a:fld>
            <a:endParaRPr lang="fr-FR" dirty="0"/>
          </a:p>
        </p:txBody>
      </p:sp>
    </p:spTree>
    <p:extLst>
      <p:ext uri="{BB962C8B-B14F-4D97-AF65-F5344CB8AC3E}">
        <p14:creationId xmlns:p14="http://schemas.microsoft.com/office/powerpoint/2010/main" val="2996199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endParaRPr lang="fr-FR" dirty="0"/>
          </a:p>
        </p:txBody>
      </p:sp>
      <p:sp>
        <p:nvSpPr>
          <p:cNvPr id="5" name="Espace réservé du numéro de diapositive 4"/>
          <p:cNvSpPr>
            <a:spLocks noGrp="1"/>
          </p:cNvSpPr>
          <p:nvPr>
            <p:ph type="sldNum" sz="quarter" idx="11"/>
          </p:nvPr>
        </p:nvSpPr>
        <p:spPr/>
        <p:txBody>
          <a:bodyPr/>
          <a:lstStyle/>
          <a:p>
            <a:fld id="{7279FD8C-4805-4B20-A5CB-CB489CF31AC6}" type="slidenum">
              <a:rPr lang="fr-FR" smtClean="0"/>
              <a:pPr/>
              <a:t>14</a:t>
            </a:fld>
            <a:endParaRPr lang="fr-FR" dirty="0"/>
          </a:p>
        </p:txBody>
      </p:sp>
    </p:spTree>
    <p:extLst>
      <p:ext uri="{BB962C8B-B14F-4D97-AF65-F5344CB8AC3E}">
        <p14:creationId xmlns:p14="http://schemas.microsoft.com/office/powerpoint/2010/main" val="2026323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19B7262-08AF-4E3D-9DB2-A7FC165F14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6963" y="6291569"/>
            <a:ext cx="1253673" cy="453412"/>
          </a:xfrm>
          <a:prstGeom prst="rect">
            <a:avLst/>
          </a:prstGeom>
        </p:spPr>
      </p:pic>
      <p:sp>
        <p:nvSpPr>
          <p:cNvPr id="11" name="ZoneTexte 10">
            <a:extLst>
              <a:ext uri="{FF2B5EF4-FFF2-40B4-BE49-F238E27FC236}">
                <a16:creationId xmlns:a16="http://schemas.microsoft.com/office/drawing/2014/main" id="{3DEF0EBE-B599-4862-A63B-6C05B97053C9}"/>
              </a:ext>
            </a:extLst>
          </p:cNvPr>
          <p:cNvSpPr txBox="1"/>
          <p:nvPr userDrawn="1"/>
        </p:nvSpPr>
        <p:spPr>
          <a:xfrm>
            <a:off x="4348162" y="6379776"/>
            <a:ext cx="349567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latin typeface="+mj-lt"/>
              </a:rPr>
              <a:t>Colloque national  |  Tourisme </a:t>
            </a:r>
            <a:r>
              <a:rPr lang="fr-FR" sz="1200" dirty="0" smtClean="0">
                <a:latin typeface="+mj-lt"/>
              </a:rPr>
              <a:t>&amp; </a:t>
            </a:r>
            <a:r>
              <a:rPr lang="fr-FR" sz="1200" dirty="0">
                <a:latin typeface="+mj-lt"/>
              </a:rPr>
              <a:t>foncier</a:t>
            </a:r>
          </a:p>
        </p:txBody>
      </p:sp>
    </p:spTree>
    <p:extLst>
      <p:ext uri="{BB962C8B-B14F-4D97-AF65-F5344CB8AC3E}">
        <p14:creationId xmlns:p14="http://schemas.microsoft.com/office/powerpoint/2010/main" val="2759886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D1161A-71F5-4D59-8B78-53B6AEDB0FF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6B5BE83-A5FB-42FB-A2CE-88EFACA82E4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EDC7B57-41BE-46C9-B1D6-04B6EC80417E}"/>
              </a:ext>
            </a:extLst>
          </p:cNvPr>
          <p:cNvSpPr>
            <a:spLocks noGrp="1"/>
          </p:cNvSpPr>
          <p:nvPr>
            <p:ph type="dt" sz="half" idx="10"/>
          </p:nvPr>
        </p:nvSpPr>
        <p:spPr/>
        <p:txBody>
          <a:bodyPr/>
          <a:lstStyle/>
          <a:p>
            <a:fld id="{44653D07-FEB1-4161-9745-30C288B3E0E4}" type="datetimeFigureOut">
              <a:rPr lang="fr-FR" smtClean="0"/>
              <a:t>04/11/2020</a:t>
            </a:fld>
            <a:endParaRPr lang="fr-FR"/>
          </a:p>
        </p:txBody>
      </p:sp>
      <p:sp>
        <p:nvSpPr>
          <p:cNvPr id="5" name="Espace réservé du pied de page 4">
            <a:extLst>
              <a:ext uri="{FF2B5EF4-FFF2-40B4-BE49-F238E27FC236}">
                <a16:creationId xmlns:a16="http://schemas.microsoft.com/office/drawing/2014/main" id="{08D21F23-20A5-42D8-B5EB-3678CD21050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772B9F0-55FF-4174-8FCB-68DEB9B3CF82}"/>
              </a:ext>
            </a:extLst>
          </p:cNvPr>
          <p:cNvSpPr>
            <a:spLocks noGrp="1"/>
          </p:cNvSpPr>
          <p:nvPr>
            <p:ph type="sldNum" sz="quarter" idx="12"/>
          </p:nvPr>
        </p:nvSpPr>
        <p:spPr/>
        <p:txBody>
          <a:bodyPr/>
          <a:lstStyle/>
          <a:p>
            <a:fld id="{195F140B-8F37-46DF-A062-4D66EFB54D19}" type="slidenum">
              <a:rPr lang="fr-FR" smtClean="0"/>
              <a:t>‹N°›</a:t>
            </a:fld>
            <a:endParaRPr lang="fr-FR"/>
          </a:p>
        </p:txBody>
      </p:sp>
    </p:spTree>
    <p:extLst>
      <p:ext uri="{BB962C8B-B14F-4D97-AF65-F5344CB8AC3E}">
        <p14:creationId xmlns:p14="http://schemas.microsoft.com/office/powerpoint/2010/main" val="3113897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D435444-A677-4998-8B8E-96CF8CA8E37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42D5F77-1163-435A-8059-FD8B7D13720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5B19A48-004A-499D-9014-A388ECD5B44D}"/>
              </a:ext>
            </a:extLst>
          </p:cNvPr>
          <p:cNvSpPr>
            <a:spLocks noGrp="1"/>
          </p:cNvSpPr>
          <p:nvPr>
            <p:ph type="dt" sz="half" idx="10"/>
          </p:nvPr>
        </p:nvSpPr>
        <p:spPr/>
        <p:txBody>
          <a:bodyPr/>
          <a:lstStyle/>
          <a:p>
            <a:fld id="{44653D07-FEB1-4161-9745-30C288B3E0E4}" type="datetimeFigureOut">
              <a:rPr lang="fr-FR" smtClean="0"/>
              <a:t>04/11/2020</a:t>
            </a:fld>
            <a:endParaRPr lang="fr-FR"/>
          </a:p>
        </p:txBody>
      </p:sp>
      <p:sp>
        <p:nvSpPr>
          <p:cNvPr id="5" name="Espace réservé du pied de page 4">
            <a:extLst>
              <a:ext uri="{FF2B5EF4-FFF2-40B4-BE49-F238E27FC236}">
                <a16:creationId xmlns:a16="http://schemas.microsoft.com/office/drawing/2014/main" id="{23C323C0-FD59-4879-B23B-152DCB9EDA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9AECFF-B69C-47B8-89A1-0D779167CCF4}"/>
              </a:ext>
            </a:extLst>
          </p:cNvPr>
          <p:cNvSpPr>
            <a:spLocks noGrp="1"/>
          </p:cNvSpPr>
          <p:nvPr>
            <p:ph type="sldNum" sz="quarter" idx="12"/>
          </p:nvPr>
        </p:nvSpPr>
        <p:spPr/>
        <p:txBody>
          <a:bodyPr/>
          <a:lstStyle/>
          <a:p>
            <a:fld id="{195F140B-8F37-46DF-A062-4D66EFB54D19}" type="slidenum">
              <a:rPr lang="fr-FR" smtClean="0"/>
              <a:t>‹N°›</a:t>
            </a:fld>
            <a:endParaRPr lang="fr-FR"/>
          </a:p>
        </p:txBody>
      </p:sp>
    </p:spTree>
    <p:extLst>
      <p:ext uri="{BB962C8B-B14F-4D97-AF65-F5344CB8AC3E}">
        <p14:creationId xmlns:p14="http://schemas.microsoft.com/office/powerpoint/2010/main" val="1659391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isuel fond gris sans visuel">
    <p:spTree>
      <p:nvGrpSpPr>
        <p:cNvPr id="1" name=""/>
        <p:cNvGrpSpPr/>
        <p:nvPr/>
      </p:nvGrpSpPr>
      <p:grpSpPr>
        <a:xfrm>
          <a:off x="0" y="0"/>
          <a:ext cx="0" cy="0"/>
          <a:chOff x="0" y="0"/>
          <a:chExt cx="0" cy="0"/>
        </a:xfrm>
      </p:grpSpPr>
      <p:sp>
        <p:nvSpPr>
          <p:cNvPr id="3" name="Espace réservé du texte 2"/>
          <p:cNvSpPr>
            <a:spLocks noGrp="1"/>
          </p:cNvSpPr>
          <p:nvPr>
            <p:ph type="body" idx="1" hasCustomPrompt="1"/>
          </p:nvPr>
        </p:nvSpPr>
        <p:spPr>
          <a:xfrm>
            <a:off x="622679" y="1701208"/>
            <a:ext cx="5257268" cy="1367835"/>
          </a:xfrm>
        </p:spPr>
        <p:txBody>
          <a:bodyPr anchor="t">
            <a:normAutofit/>
          </a:bodyPr>
          <a:lstStyle>
            <a:lvl1pPr marL="0" marR="0" indent="0" algn="l" defTabSz="1088284" rtl="0" eaLnBrk="1" fontAlgn="auto" latinLnBrk="0" hangingPunct="1">
              <a:lnSpc>
                <a:spcPts val="2599"/>
              </a:lnSpc>
              <a:spcBef>
                <a:spcPct val="20000"/>
              </a:spcBef>
              <a:spcAft>
                <a:spcPts val="0"/>
              </a:spcAft>
              <a:buClrTx/>
              <a:buSzTx/>
              <a:buFont typeface="Symbol" pitchFamily="18" charset="2"/>
              <a:buChar char="Þ"/>
              <a:tabLst/>
              <a:defRPr sz="2000" b="0" baseline="0">
                <a:solidFill>
                  <a:srgbClr val="0C2B8E"/>
                </a:solidFill>
              </a:defRPr>
            </a:lvl1pPr>
            <a:lvl2pPr marL="544142" indent="0">
              <a:buNone/>
              <a:defRPr sz="2400" b="1"/>
            </a:lvl2pPr>
            <a:lvl3pPr marL="1088284" indent="0">
              <a:buNone/>
              <a:defRPr sz="2100" b="1"/>
            </a:lvl3pPr>
            <a:lvl4pPr marL="1632426" indent="0">
              <a:buNone/>
              <a:defRPr sz="1900" b="1"/>
            </a:lvl4pPr>
            <a:lvl5pPr marL="2176569" indent="0">
              <a:buNone/>
              <a:defRPr sz="1900" b="1"/>
            </a:lvl5pPr>
            <a:lvl6pPr marL="2720710" indent="0">
              <a:buNone/>
              <a:defRPr sz="1900" b="1"/>
            </a:lvl6pPr>
            <a:lvl7pPr marL="3264852" indent="0">
              <a:buNone/>
              <a:defRPr sz="1900" b="1"/>
            </a:lvl7pPr>
            <a:lvl8pPr marL="3808994" indent="0">
              <a:buNone/>
              <a:defRPr sz="1900" b="1"/>
            </a:lvl8pPr>
            <a:lvl9pPr marL="4353136" indent="0">
              <a:buNone/>
              <a:defRPr sz="1900" b="1"/>
            </a:lvl9pPr>
          </a:lstStyle>
          <a:p>
            <a:pPr lvl="0"/>
            <a:r>
              <a:rPr lang="fr-FR" dirty="0" smtClean="0"/>
              <a:t>Txt flèches corps 20 non gras </a:t>
            </a:r>
            <a:r>
              <a:rPr lang="fr-FR" dirty="0" err="1" smtClean="0"/>
              <a:t>bdc</a:t>
            </a:r>
            <a:endParaRPr lang="fr-FR" dirty="0" smtClean="0"/>
          </a:p>
          <a:p>
            <a:pPr marL="0" marR="0" lvl="0" indent="0" algn="l" defTabSz="1088284" rtl="0" eaLnBrk="1" fontAlgn="auto" latinLnBrk="0" hangingPunct="1">
              <a:lnSpc>
                <a:spcPct val="100000"/>
              </a:lnSpc>
              <a:spcBef>
                <a:spcPct val="20000"/>
              </a:spcBef>
              <a:spcAft>
                <a:spcPts val="0"/>
              </a:spcAft>
              <a:buClrTx/>
              <a:buSzTx/>
              <a:buFont typeface="Symbol" pitchFamily="18" charset="2"/>
              <a:buChar char="Þ"/>
              <a:tabLst/>
              <a:defRPr/>
            </a:pPr>
            <a:r>
              <a:rPr lang="fr-FR" dirty="0" smtClean="0"/>
              <a:t> Txt flèches corps 20 non gras </a:t>
            </a:r>
            <a:r>
              <a:rPr lang="fr-FR" dirty="0" err="1" smtClean="0"/>
              <a:t>bdc</a:t>
            </a:r>
            <a:endParaRPr lang="fr-FR" dirty="0" smtClean="0"/>
          </a:p>
          <a:p>
            <a:pPr marL="0" marR="0" lvl="0" indent="0" algn="l" defTabSz="1088284" rtl="0" eaLnBrk="1" fontAlgn="auto" latinLnBrk="0" hangingPunct="1">
              <a:lnSpc>
                <a:spcPct val="100000"/>
              </a:lnSpc>
              <a:spcBef>
                <a:spcPct val="20000"/>
              </a:spcBef>
              <a:spcAft>
                <a:spcPts val="0"/>
              </a:spcAft>
              <a:buClrTx/>
              <a:buSzTx/>
              <a:buFont typeface="Symbol" pitchFamily="18" charset="2"/>
              <a:buChar char="Þ"/>
              <a:tabLst/>
              <a:defRPr/>
            </a:pPr>
            <a:r>
              <a:rPr lang="fr-FR" dirty="0" smtClean="0"/>
              <a:t>Txt flèches corps 20 non gras </a:t>
            </a:r>
            <a:r>
              <a:rPr lang="fr-FR" dirty="0" err="1" smtClean="0"/>
              <a:t>bdc</a:t>
            </a:r>
            <a:endParaRPr lang="fr-FR" dirty="0" smtClean="0"/>
          </a:p>
          <a:p>
            <a:pPr marL="0" marR="0" lvl="0" indent="0" algn="l" defTabSz="1088284" rtl="0" eaLnBrk="1" fontAlgn="auto" latinLnBrk="0" hangingPunct="1">
              <a:lnSpc>
                <a:spcPct val="100000"/>
              </a:lnSpc>
              <a:spcBef>
                <a:spcPct val="20000"/>
              </a:spcBef>
              <a:spcAft>
                <a:spcPts val="0"/>
              </a:spcAft>
              <a:buClrTx/>
              <a:buSzTx/>
              <a:buFont typeface="Symbol" pitchFamily="18" charset="2"/>
              <a:buChar char="Þ"/>
              <a:tabLst/>
              <a:defRPr/>
            </a:pPr>
            <a:endParaRPr lang="fr-FR" dirty="0" smtClean="0"/>
          </a:p>
          <a:p>
            <a:pPr lvl="0"/>
            <a:endParaRPr lang="fr-FR" dirty="0" smtClean="0"/>
          </a:p>
        </p:txBody>
      </p:sp>
      <p:sp>
        <p:nvSpPr>
          <p:cNvPr id="19" name="Espace réservé du texte 18"/>
          <p:cNvSpPr>
            <a:spLocks noGrp="1"/>
          </p:cNvSpPr>
          <p:nvPr>
            <p:ph type="body" sz="quarter" idx="13" hasCustomPrompt="1"/>
          </p:nvPr>
        </p:nvSpPr>
        <p:spPr>
          <a:xfrm>
            <a:off x="1270836" y="261382"/>
            <a:ext cx="9866380" cy="936408"/>
          </a:xfrm>
        </p:spPr>
        <p:txBody>
          <a:bodyPr/>
          <a:lstStyle>
            <a:lvl1pPr>
              <a:buNone/>
              <a:defRPr sz="2500" b="1">
                <a:solidFill>
                  <a:srgbClr val="0C2B8E"/>
                </a:solidFill>
              </a:defRPr>
            </a:lvl1pPr>
            <a:lvl2pPr marL="0" indent="0">
              <a:buNone/>
              <a:defRPr sz="1800">
                <a:solidFill>
                  <a:srgbClr val="0C2B8E"/>
                </a:solidFill>
              </a:defRPr>
            </a:lvl2pPr>
          </a:lstStyle>
          <a:p>
            <a:pPr lvl="0"/>
            <a:r>
              <a:rPr lang="fr-FR" dirty="0" smtClean="0"/>
              <a:t>Titre1 corps 25 gras</a:t>
            </a:r>
          </a:p>
          <a:p>
            <a:pPr lvl="1"/>
            <a:r>
              <a:rPr lang="fr-FR" dirty="0" smtClean="0"/>
              <a:t>Sous-titre1corps 18 non gras</a:t>
            </a:r>
          </a:p>
        </p:txBody>
      </p:sp>
      <p:sp>
        <p:nvSpPr>
          <p:cNvPr id="33" name="Espace réservé du texte 14"/>
          <p:cNvSpPr>
            <a:spLocks noGrp="1"/>
          </p:cNvSpPr>
          <p:nvPr>
            <p:ph type="body" sz="quarter" idx="19" hasCustomPrompt="1"/>
          </p:nvPr>
        </p:nvSpPr>
        <p:spPr>
          <a:xfrm>
            <a:off x="478644" y="6237034"/>
            <a:ext cx="11379093" cy="647550"/>
          </a:xfrm>
        </p:spPr>
        <p:txBody>
          <a:bodyPr>
            <a:noAutofit/>
          </a:bodyPr>
          <a:lstStyle>
            <a:lvl1pPr>
              <a:buNone/>
              <a:defRPr sz="1200">
                <a:solidFill>
                  <a:schemeClr val="tx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fr-FR" dirty="0" smtClean="0"/>
              <a:t>Source</a:t>
            </a:r>
          </a:p>
        </p:txBody>
      </p:sp>
      <p:sp>
        <p:nvSpPr>
          <p:cNvPr id="14" name="Espace réservé du texte 2"/>
          <p:cNvSpPr>
            <a:spLocks noGrp="1"/>
          </p:cNvSpPr>
          <p:nvPr>
            <p:ph type="body" idx="21" hasCustomPrompt="1"/>
          </p:nvPr>
        </p:nvSpPr>
        <p:spPr>
          <a:xfrm>
            <a:off x="6096000" y="1701208"/>
            <a:ext cx="5257268" cy="1367835"/>
          </a:xfrm>
        </p:spPr>
        <p:txBody>
          <a:bodyPr anchor="t">
            <a:normAutofit/>
          </a:bodyPr>
          <a:lstStyle>
            <a:lvl1pPr marL="0" marR="0" indent="0" algn="l" defTabSz="1088284" rtl="0" eaLnBrk="1" fontAlgn="auto" latinLnBrk="0" hangingPunct="1">
              <a:lnSpc>
                <a:spcPts val="2599"/>
              </a:lnSpc>
              <a:spcBef>
                <a:spcPct val="20000"/>
              </a:spcBef>
              <a:spcAft>
                <a:spcPts val="0"/>
              </a:spcAft>
              <a:buClrTx/>
              <a:buSzTx/>
              <a:buFont typeface="Symbol" pitchFamily="18" charset="2"/>
              <a:buChar char="Þ"/>
              <a:tabLst/>
              <a:defRPr sz="2000" b="0" baseline="0">
                <a:solidFill>
                  <a:srgbClr val="0C2B8E"/>
                </a:solidFill>
              </a:defRPr>
            </a:lvl1pPr>
            <a:lvl2pPr marL="544142" indent="0">
              <a:buNone/>
              <a:defRPr sz="2400" b="1"/>
            </a:lvl2pPr>
            <a:lvl3pPr marL="1088284" indent="0">
              <a:buNone/>
              <a:defRPr sz="2100" b="1"/>
            </a:lvl3pPr>
            <a:lvl4pPr marL="1632426" indent="0">
              <a:buNone/>
              <a:defRPr sz="1900" b="1"/>
            </a:lvl4pPr>
            <a:lvl5pPr marL="2176569" indent="0">
              <a:buNone/>
              <a:defRPr sz="1900" b="1"/>
            </a:lvl5pPr>
            <a:lvl6pPr marL="2720710" indent="0">
              <a:buNone/>
              <a:defRPr sz="1900" b="1"/>
            </a:lvl6pPr>
            <a:lvl7pPr marL="3264852" indent="0">
              <a:buNone/>
              <a:defRPr sz="1900" b="1"/>
            </a:lvl7pPr>
            <a:lvl8pPr marL="3808994" indent="0">
              <a:buNone/>
              <a:defRPr sz="1900" b="1"/>
            </a:lvl8pPr>
            <a:lvl9pPr marL="4353136" indent="0">
              <a:buNone/>
              <a:defRPr sz="1900" b="1"/>
            </a:lvl9pPr>
          </a:lstStyle>
          <a:p>
            <a:pPr lvl="0"/>
            <a:r>
              <a:rPr lang="fr-FR" dirty="0" smtClean="0"/>
              <a:t>Txt flèches corps 20 non gras </a:t>
            </a:r>
            <a:r>
              <a:rPr lang="fr-FR" dirty="0" err="1" smtClean="0"/>
              <a:t>bdc</a:t>
            </a:r>
            <a:endParaRPr lang="fr-FR" dirty="0" smtClean="0"/>
          </a:p>
          <a:p>
            <a:pPr marL="0" marR="0" lvl="0" indent="0" algn="l" defTabSz="1088284" rtl="0" eaLnBrk="1" fontAlgn="auto" latinLnBrk="0" hangingPunct="1">
              <a:lnSpc>
                <a:spcPct val="100000"/>
              </a:lnSpc>
              <a:spcBef>
                <a:spcPct val="20000"/>
              </a:spcBef>
              <a:spcAft>
                <a:spcPts val="0"/>
              </a:spcAft>
              <a:buClrTx/>
              <a:buSzTx/>
              <a:buFont typeface="Symbol" pitchFamily="18" charset="2"/>
              <a:buChar char="Þ"/>
              <a:tabLst/>
              <a:defRPr/>
            </a:pPr>
            <a:r>
              <a:rPr lang="fr-FR" dirty="0" smtClean="0"/>
              <a:t> Txt flèches corps 20 non gras </a:t>
            </a:r>
            <a:r>
              <a:rPr lang="fr-FR" dirty="0" err="1" smtClean="0"/>
              <a:t>bdc</a:t>
            </a:r>
            <a:endParaRPr lang="fr-FR" dirty="0" smtClean="0"/>
          </a:p>
          <a:p>
            <a:pPr marL="0" marR="0" lvl="0" indent="0" algn="l" defTabSz="1088284" rtl="0" eaLnBrk="1" fontAlgn="auto" latinLnBrk="0" hangingPunct="1">
              <a:lnSpc>
                <a:spcPct val="100000"/>
              </a:lnSpc>
              <a:spcBef>
                <a:spcPct val="20000"/>
              </a:spcBef>
              <a:spcAft>
                <a:spcPts val="0"/>
              </a:spcAft>
              <a:buClrTx/>
              <a:buSzTx/>
              <a:buFont typeface="Symbol" pitchFamily="18" charset="2"/>
              <a:buChar char="Þ"/>
              <a:tabLst/>
              <a:defRPr/>
            </a:pPr>
            <a:r>
              <a:rPr lang="fr-FR" dirty="0" smtClean="0"/>
              <a:t>Txt flèches corps 20 non gras </a:t>
            </a:r>
            <a:r>
              <a:rPr lang="fr-FR" dirty="0" err="1" smtClean="0"/>
              <a:t>bdc</a:t>
            </a:r>
            <a:endParaRPr lang="fr-FR" dirty="0" smtClean="0"/>
          </a:p>
          <a:p>
            <a:pPr marL="0" marR="0" lvl="0" indent="0" algn="l" defTabSz="1088284" rtl="0" eaLnBrk="1" fontAlgn="auto" latinLnBrk="0" hangingPunct="1">
              <a:lnSpc>
                <a:spcPct val="100000"/>
              </a:lnSpc>
              <a:spcBef>
                <a:spcPct val="20000"/>
              </a:spcBef>
              <a:spcAft>
                <a:spcPts val="0"/>
              </a:spcAft>
              <a:buClrTx/>
              <a:buSzTx/>
              <a:buFont typeface="Symbol" pitchFamily="18" charset="2"/>
              <a:buChar char="Þ"/>
              <a:tabLst/>
              <a:defRPr/>
            </a:pPr>
            <a:endParaRPr lang="fr-FR" dirty="0" smtClean="0"/>
          </a:p>
          <a:p>
            <a:pPr lvl="0"/>
            <a:endParaRPr lang="fr-FR" dirty="0" smtClean="0"/>
          </a:p>
        </p:txBody>
      </p:sp>
      <p:sp>
        <p:nvSpPr>
          <p:cNvPr id="12" name="Espace réservé du texte 16"/>
          <p:cNvSpPr>
            <a:spLocks noGrp="1"/>
          </p:cNvSpPr>
          <p:nvPr>
            <p:ph type="body" sz="quarter" idx="23" hasCustomPrompt="1"/>
          </p:nvPr>
        </p:nvSpPr>
        <p:spPr>
          <a:xfrm>
            <a:off x="694696" y="3429000"/>
            <a:ext cx="5329932" cy="1296092"/>
          </a:xfrm>
        </p:spPr>
        <p:txBody>
          <a:bodyPr>
            <a:normAutofit/>
          </a:bodyPr>
          <a:lstStyle>
            <a:lvl1pPr marL="0" indent="0" algn="l">
              <a:buNone/>
              <a:defRPr sz="2000" baseline="0">
                <a:solidFill>
                  <a:srgbClr val="0C2B8E"/>
                </a:solidFill>
              </a:defRPr>
            </a:lvl1pPr>
          </a:lstStyle>
          <a:p>
            <a:pPr lvl="0"/>
            <a:r>
              <a:rPr lang="fr-FR" dirty="0" smtClean="0"/>
              <a:t>Body corps 20 aligné à gauche ou </a:t>
            </a:r>
            <a:br>
              <a:rPr lang="fr-FR" dirty="0" smtClean="0"/>
            </a:br>
            <a:r>
              <a:rPr lang="fr-FR" dirty="0" smtClean="0"/>
              <a:t>à droite suivant la disposition du ou des visuels</a:t>
            </a:r>
            <a:endParaRPr lang="fr-FR" dirty="0"/>
          </a:p>
        </p:txBody>
      </p:sp>
    </p:spTree>
    <p:extLst>
      <p:ext uri="{BB962C8B-B14F-4D97-AF65-F5344CB8AC3E}">
        <p14:creationId xmlns:p14="http://schemas.microsoft.com/office/powerpoint/2010/main" val="3088668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5F3341CE-BC69-48E4-ACCE-E6EB5B947A96}"/>
              </a:ext>
            </a:extLst>
          </p:cNvPr>
          <p:cNvSpPr>
            <a:spLocks noGrp="1"/>
          </p:cNvSpPr>
          <p:nvPr>
            <p:ph type="pic" sz="quarter" idx="10" hasCustomPrompt="1"/>
          </p:nvPr>
        </p:nvSpPr>
        <p:spPr>
          <a:xfrm>
            <a:off x="0" y="1422400"/>
            <a:ext cx="3213100" cy="2136615"/>
          </a:xfrm>
          <a:pattFill prst="lgCheck">
            <a:fgClr>
              <a:schemeClr val="bg1"/>
            </a:fgClr>
            <a:bgClr>
              <a:schemeClr val="bg1">
                <a:lumMod val="85000"/>
              </a:schemeClr>
            </a:bgClr>
          </a:pattFill>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Cliquez pour insérer une image</a:t>
            </a:r>
          </a:p>
        </p:txBody>
      </p:sp>
      <p:sp>
        <p:nvSpPr>
          <p:cNvPr id="11" name="Espace réservé pour une image  9">
            <a:extLst>
              <a:ext uri="{FF2B5EF4-FFF2-40B4-BE49-F238E27FC236}">
                <a16:creationId xmlns:a16="http://schemas.microsoft.com/office/drawing/2014/main" id="{00BF2215-D254-4619-9394-D64037BF0215}"/>
              </a:ext>
            </a:extLst>
          </p:cNvPr>
          <p:cNvSpPr>
            <a:spLocks noGrp="1"/>
          </p:cNvSpPr>
          <p:nvPr>
            <p:ph type="pic" sz="quarter" idx="11" hasCustomPrompt="1"/>
          </p:nvPr>
        </p:nvSpPr>
        <p:spPr>
          <a:xfrm>
            <a:off x="0" y="3924859"/>
            <a:ext cx="3213100" cy="2136615"/>
          </a:xfrm>
          <a:pattFill prst="lgCheck">
            <a:fgClr>
              <a:schemeClr val="bg1"/>
            </a:fgClr>
            <a:bgClr>
              <a:schemeClr val="bg1">
                <a:lumMod val="85000"/>
              </a:schemeClr>
            </a:bgClr>
          </a:pattFill>
        </p:spPr>
        <p:txBody>
          <a:bodyPr>
            <a:normAutofit/>
          </a:bodyPr>
          <a:lstStyle>
            <a:lvl1pPr marL="0" indent="0" algn="ctr">
              <a:buNone/>
              <a:defRPr sz="1800">
                <a:latin typeface="+mj-lt"/>
              </a:defRPr>
            </a:lvl1pPr>
          </a:lstStyle>
          <a:p>
            <a:r>
              <a:rPr lang="fr-FR" dirty="0"/>
              <a:t>Cliquez pour insérer une image</a:t>
            </a:r>
          </a:p>
        </p:txBody>
      </p:sp>
      <p:pic>
        <p:nvPicPr>
          <p:cNvPr id="12" name="Image 11">
            <a:extLst>
              <a:ext uri="{FF2B5EF4-FFF2-40B4-BE49-F238E27FC236}">
                <a16:creationId xmlns:a16="http://schemas.microsoft.com/office/drawing/2014/main" id="{699FDE92-4A6D-4210-9371-828E29A894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6963" y="6291569"/>
            <a:ext cx="1253673" cy="453412"/>
          </a:xfrm>
          <a:prstGeom prst="rect">
            <a:avLst/>
          </a:prstGeom>
        </p:spPr>
      </p:pic>
      <p:sp>
        <p:nvSpPr>
          <p:cNvPr id="13" name="ZoneTexte 12">
            <a:extLst>
              <a:ext uri="{FF2B5EF4-FFF2-40B4-BE49-F238E27FC236}">
                <a16:creationId xmlns:a16="http://schemas.microsoft.com/office/drawing/2014/main" id="{F8D98D9A-9B4D-4480-8DE0-7BB5FFC620B8}"/>
              </a:ext>
            </a:extLst>
          </p:cNvPr>
          <p:cNvSpPr txBox="1"/>
          <p:nvPr userDrawn="1"/>
        </p:nvSpPr>
        <p:spPr>
          <a:xfrm>
            <a:off x="4348162" y="6379776"/>
            <a:ext cx="349567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latin typeface="+mj-lt"/>
              </a:rPr>
              <a:t>Colloque national  |  Tourisme </a:t>
            </a:r>
            <a:r>
              <a:rPr lang="fr-FR" sz="1200" dirty="0" smtClean="0">
                <a:latin typeface="+mj-lt"/>
              </a:rPr>
              <a:t>&amp; </a:t>
            </a:r>
            <a:r>
              <a:rPr lang="fr-FR" sz="1200" dirty="0">
                <a:latin typeface="+mj-lt"/>
              </a:rPr>
              <a:t>foncier</a:t>
            </a:r>
          </a:p>
        </p:txBody>
      </p:sp>
    </p:spTree>
    <p:extLst>
      <p:ext uri="{BB962C8B-B14F-4D97-AF65-F5344CB8AC3E}">
        <p14:creationId xmlns:p14="http://schemas.microsoft.com/office/powerpoint/2010/main" val="2303770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8C40FF-4D4D-4E54-BAC2-B6A25A87A6B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EA3F642-8EAF-403B-A180-700B0E6355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B888C4F-8A3C-4E02-BC6B-CD2C79619D4A}"/>
              </a:ext>
            </a:extLst>
          </p:cNvPr>
          <p:cNvSpPr>
            <a:spLocks noGrp="1"/>
          </p:cNvSpPr>
          <p:nvPr>
            <p:ph type="dt" sz="half" idx="10"/>
          </p:nvPr>
        </p:nvSpPr>
        <p:spPr/>
        <p:txBody>
          <a:bodyPr/>
          <a:lstStyle/>
          <a:p>
            <a:fld id="{44653D07-FEB1-4161-9745-30C288B3E0E4}" type="datetimeFigureOut">
              <a:rPr lang="fr-FR" smtClean="0"/>
              <a:t>04/11/2020</a:t>
            </a:fld>
            <a:endParaRPr lang="fr-FR"/>
          </a:p>
        </p:txBody>
      </p:sp>
      <p:sp>
        <p:nvSpPr>
          <p:cNvPr id="5" name="Espace réservé du pied de page 4">
            <a:extLst>
              <a:ext uri="{FF2B5EF4-FFF2-40B4-BE49-F238E27FC236}">
                <a16:creationId xmlns:a16="http://schemas.microsoft.com/office/drawing/2014/main" id="{B03EA3CD-EB3A-4939-BE85-F135831A61D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9570FE3-E1D9-4E94-AF9A-F841E85F6550}"/>
              </a:ext>
            </a:extLst>
          </p:cNvPr>
          <p:cNvSpPr>
            <a:spLocks noGrp="1"/>
          </p:cNvSpPr>
          <p:nvPr>
            <p:ph type="sldNum" sz="quarter" idx="12"/>
          </p:nvPr>
        </p:nvSpPr>
        <p:spPr/>
        <p:txBody>
          <a:bodyPr/>
          <a:lstStyle/>
          <a:p>
            <a:fld id="{195F140B-8F37-46DF-A062-4D66EFB54D19}" type="slidenum">
              <a:rPr lang="fr-FR" smtClean="0"/>
              <a:t>‹N°›</a:t>
            </a:fld>
            <a:endParaRPr lang="fr-FR"/>
          </a:p>
        </p:txBody>
      </p:sp>
    </p:spTree>
    <p:extLst>
      <p:ext uri="{BB962C8B-B14F-4D97-AF65-F5344CB8AC3E}">
        <p14:creationId xmlns:p14="http://schemas.microsoft.com/office/powerpoint/2010/main" val="3262165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6E1BAC-1146-4E91-B695-9E0EB0C26A7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1D69D41-E438-4205-981A-1D4A273B655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4F0D137-76B3-4D6C-BD4B-534D87DDAD5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072894F-B5B9-4456-9E9A-464E4A940364}"/>
              </a:ext>
            </a:extLst>
          </p:cNvPr>
          <p:cNvSpPr>
            <a:spLocks noGrp="1"/>
          </p:cNvSpPr>
          <p:nvPr>
            <p:ph type="dt" sz="half" idx="10"/>
          </p:nvPr>
        </p:nvSpPr>
        <p:spPr/>
        <p:txBody>
          <a:bodyPr/>
          <a:lstStyle/>
          <a:p>
            <a:fld id="{44653D07-FEB1-4161-9745-30C288B3E0E4}" type="datetimeFigureOut">
              <a:rPr lang="fr-FR" smtClean="0"/>
              <a:t>04/11/2020</a:t>
            </a:fld>
            <a:endParaRPr lang="fr-FR"/>
          </a:p>
        </p:txBody>
      </p:sp>
      <p:sp>
        <p:nvSpPr>
          <p:cNvPr id="6" name="Espace réservé du pied de page 5">
            <a:extLst>
              <a:ext uri="{FF2B5EF4-FFF2-40B4-BE49-F238E27FC236}">
                <a16:creationId xmlns:a16="http://schemas.microsoft.com/office/drawing/2014/main" id="{C2E6331F-A62F-4558-B8E8-5C034332F64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435B993-A957-41DB-83C6-5BB8D569BB65}"/>
              </a:ext>
            </a:extLst>
          </p:cNvPr>
          <p:cNvSpPr>
            <a:spLocks noGrp="1"/>
          </p:cNvSpPr>
          <p:nvPr>
            <p:ph type="sldNum" sz="quarter" idx="12"/>
          </p:nvPr>
        </p:nvSpPr>
        <p:spPr/>
        <p:txBody>
          <a:bodyPr/>
          <a:lstStyle/>
          <a:p>
            <a:fld id="{195F140B-8F37-46DF-A062-4D66EFB54D19}" type="slidenum">
              <a:rPr lang="fr-FR" smtClean="0"/>
              <a:t>‹N°›</a:t>
            </a:fld>
            <a:endParaRPr lang="fr-FR"/>
          </a:p>
        </p:txBody>
      </p:sp>
    </p:spTree>
    <p:extLst>
      <p:ext uri="{BB962C8B-B14F-4D97-AF65-F5344CB8AC3E}">
        <p14:creationId xmlns:p14="http://schemas.microsoft.com/office/powerpoint/2010/main" val="3765682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4DB44A-B59E-4C93-8C75-923738D60F4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726CC65-65AA-47A3-BCC3-0CDE008A5A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EBA0530-B023-4712-A034-336D69F875A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F3A4FA8-5174-438A-8800-6560F70CF3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21D4280-B0FE-4282-AD2A-4DD7C0C4C84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9A9AF80-CA25-402E-9CDB-2B92E219B760}"/>
              </a:ext>
            </a:extLst>
          </p:cNvPr>
          <p:cNvSpPr>
            <a:spLocks noGrp="1"/>
          </p:cNvSpPr>
          <p:nvPr>
            <p:ph type="dt" sz="half" idx="10"/>
          </p:nvPr>
        </p:nvSpPr>
        <p:spPr/>
        <p:txBody>
          <a:bodyPr/>
          <a:lstStyle/>
          <a:p>
            <a:fld id="{44653D07-FEB1-4161-9745-30C288B3E0E4}" type="datetimeFigureOut">
              <a:rPr lang="fr-FR" smtClean="0"/>
              <a:t>04/11/2020</a:t>
            </a:fld>
            <a:endParaRPr lang="fr-FR"/>
          </a:p>
        </p:txBody>
      </p:sp>
      <p:sp>
        <p:nvSpPr>
          <p:cNvPr id="8" name="Espace réservé du pied de page 7">
            <a:extLst>
              <a:ext uri="{FF2B5EF4-FFF2-40B4-BE49-F238E27FC236}">
                <a16:creationId xmlns:a16="http://schemas.microsoft.com/office/drawing/2014/main" id="{09E85A82-73B6-484C-836E-CD5A4F6B558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DEFAE9C-9AA2-443C-B59D-2E538A8D09CC}"/>
              </a:ext>
            </a:extLst>
          </p:cNvPr>
          <p:cNvSpPr>
            <a:spLocks noGrp="1"/>
          </p:cNvSpPr>
          <p:nvPr>
            <p:ph type="sldNum" sz="quarter" idx="12"/>
          </p:nvPr>
        </p:nvSpPr>
        <p:spPr/>
        <p:txBody>
          <a:bodyPr/>
          <a:lstStyle/>
          <a:p>
            <a:fld id="{195F140B-8F37-46DF-A062-4D66EFB54D19}" type="slidenum">
              <a:rPr lang="fr-FR" smtClean="0"/>
              <a:t>‹N°›</a:t>
            </a:fld>
            <a:endParaRPr lang="fr-FR"/>
          </a:p>
        </p:txBody>
      </p:sp>
    </p:spTree>
    <p:extLst>
      <p:ext uri="{BB962C8B-B14F-4D97-AF65-F5344CB8AC3E}">
        <p14:creationId xmlns:p14="http://schemas.microsoft.com/office/powerpoint/2010/main" val="2232629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5030F5-1BA2-43C2-9B81-B500E58C830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DA087D4-ABA8-436E-A73B-7848AC2863CF}"/>
              </a:ext>
            </a:extLst>
          </p:cNvPr>
          <p:cNvSpPr>
            <a:spLocks noGrp="1"/>
          </p:cNvSpPr>
          <p:nvPr>
            <p:ph type="dt" sz="half" idx="10"/>
          </p:nvPr>
        </p:nvSpPr>
        <p:spPr/>
        <p:txBody>
          <a:bodyPr/>
          <a:lstStyle/>
          <a:p>
            <a:fld id="{44653D07-FEB1-4161-9745-30C288B3E0E4}" type="datetimeFigureOut">
              <a:rPr lang="fr-FR" smtClean="0"/>
              <a:t>04/11/2020</a:t>
            </a:fld>
            <a:endParaRPr lang="fr-FR"/>
          </a:p>
        </p:txBody>
      </p:sp>
      <p:sp>
        <p:nvSpPr>
          <p:cNvPr id="4" name="Espace réservé du pied de page 3">
            <a:extLst>
              <a:ext uri="{FF2B5EF4-FFF2-40B4-BE49-F238E27FC236}">
                <a16:creationId xmlns:a16="http://schemas.microsoft.com/office/drawing/2014/main" id="{3E70D329-4893-4A90-8016-EC19B1FE353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6179FFB-8309-42A0-8AAF-784E805BB751}"/>
              </a:ext>
            </a:extLst>
          </p:cNvPr>
          <p:cNvSpPr>
            <a:spLocks noGrp="1"/>
          </p:cNvSpPr>
          <p:nvPr>
            <p:ph type="sldNum" sz="quarter" idx="12"/>
          </p:nvPr>
        </p:nvSpPr>
        <p:spPr/>
        <p:txBody>
          <a:bodyPr/>
          <a:lstStyle/>
          <a:p>
            <a:fld id="{195F140B-8F37-46DF-A062-4D66EFB54D19}" type="slidenum">
              <a:rPr lang="fr-FR" smtClean="0"/>
              <a:t>‹N°›</a:t>
            </a:fld>
            <a:endParaRPr lang="fr-FR"/>
          </a:p>
        </p:txBody>
      </p:sp>
    </p:spTree>
    <p:extLst>
      <p:ext uri="{BB962C8B-B14F-4D97-AF65-F5344CB8AC3E}">
        <p14:creationId xmlns:p14="http://schemas.microsoft.com/office/powerpoint/2010/main" val="3566476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18D6C8B-94DA-47DE-9674-57B3209B5F71}"/>
              </a:ext>
            </a:extLst>
          </p:cNvPr>
          <p:cNvSpPr>
            <a:spLocks noGrp="1"/>
          </p:cNvSpPr>
          <p:nvPr>
            <p:ph type="dt" sz="half" idx="10"/>
          </p:nvPr>
        </p:nvSpPr>
        <p:spPr/>
        <p:txBody>
          <a:bodyPr/>
          <a:lstStyle/>
          <a:p>
            <a:fld id="{44653D07-FEB1-4161-9745-30C288B3E0E4}" type="datetimeFigureOut">
              <a:rPr lang="fr-FR" smtClean="0"/>
              <a:t>04/11/2020</a:t>
            </a:fld>
            <a:endParaRPr lang="fr-FR"/>
          </a:p>
        </p:txBody>
      </p:sp>
      <p:sp>
        <p:nvSpPr>
          <p:cNvPr id="3" name="Espace réservé du pied de page 2">
            <a:extLst>
              <a:ext uri="{FF2B5EF4-FFF2-40B4-BE49-F238E27FC236}">
                <a16:creationId xmlns:a16="http://schemas.microsoft.com/office/drawing/2014/main" id="{E561754C-2141-44D8-8C8B-DDC1C773488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26C3F55-5CB1-478F-B366-8C5BD8BC6B0C}"/>
              </a:ext>
            </a:extLst>
          </p:cNvPr>
          <p:cNvSpPr>
            <a:spLocks noGrp="1"/>
          </p:cNvSpPr>
          <p:nvPr>
            <p:ph type="sldNum" sz="quarter" idx="12"/>
          </p:nvPr>
        </p:nvSpPr>
        <p:spPr/>
        <p:txBody>
          <a:bodyPr/>
          <a:lstStyle/>
          <a:p>
            <a:fld id="{195F140B-8F37-46DF-A062-4D66EFB54D19}" type="slidenum">
              <a:rPr lang="fr-FR" smtClean="0"/>
              <a:t>‹N°›</a:t>
            </a:fld>
            <a:endParaRPr lang="fr-FR"/>
          </a:p>
        </p:txBody>
      </p:sp>
    </p:spTree>
    <p:extLst>
      <p:ext uri="{BB962C8B-B14F-4D97-AF65-F5344CB8AC3E}">
        <p14:creationId xmlns:p14="http://schemas.microsoft.com/office/powerpoint/2010/main" val="99089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4B2542-2D50-4B2F-9378-81AA1067554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74F974F-7A7B-42A1-9A07-BA65521714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79DC78F-F581-44A5-8FAD-CE93C3870A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BF232E5-3218-4874-8E8B-A5D0EDC78197}"/>
              </a:ext>
            </a:extLst>
          </p:cNvPr>
          <p:cNvSpPr>
            <a:spLocks noGrp="1"/>
          </p:cNvSpPr>
          <p:nvPr>
            <p:ph type="dt" sz="half" idx="10"/>
          </p:nvPr>
        </p:nvSpPr>
        <p:spPr/>
        <p:txBody>
          <a:bodyPr/>
          <a:lstStyle/>
          <a:p>
            <a:fld id="{44653D07-FEB1-4161-9745-30C288B3E0E4}" type="datetimeFigureOut">
              <a:rPr lang="fr-FR" smtClean="0"/>
              <a:t>04/11/2020</a:t>
            </a:fld>
            <a:endParaRPr lang="fr-FR"/>
          </a:p>
        </p:txBody>
      </p:sp>
      <p:sp>
        <p:nvSpPr>
          <p:cNvPr id="6" name="Espace réservé du pied de page 5">
            <a:extLst>
              <a:ext uri="{FF2B5EF4-FFF2-40B4-BE49-F238E27FC236}">
                <a16:creationId xmlns:a16="http://schemas.microsoft.com/office/drawing/2014/main" id="{78B1B3B9-8B0F-469B-AB51-A8914FBADBF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9576C19-C691-4209-B859-BC45E851EA39}"/>
              </a:ext>
            </a:extLst>
          </p:cNvPr>
          <p:cNvSpPr>
            <a:spLocks noGrp="1"/>
          </p:cNvSpPr>
          <p:nvPr>
            <p:ph type="sldNum" sz="quarter" idx="12"/>
          </p:nvPr>
        </p:nvSpPr>
        <p:spPr/>
        <p:txBody>
          <a:bodyPr/>
          <a:lstStyle/>
          <a:p>
            <a:fld id="{195F140B-8F37-46DF-A062-4D66EFB54D19}" type="slidenum">
              <a:rPr lang="fr-FR" smtClean="0"/>
              <a:t>‹N°›</a:t>
            </a:fld>
            <a:endParaRPr lang="fr-FR"/>
          </a:p>
        </p:txBody>
      </p:sp>
    </p:spTree>
    <p:extLst>
      <p:ext uri="{BB962C8B-B14F-4D97-AF65-F5344CB8AC3E}">
        <p14:creationId xmlns:p14="http://schemas.microsoft.com/office/powerpoint/2010/main" val="1394096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0615B2-33AC-4DA3-B141-E9E45BE7837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7B8F715-EF08-4509-A405-25AA2F595E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05DD1F8-B5B8-4576-A474-F37B81B537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21A67E6-0546-459F-9F85-CF26C5564515}"/>
              </a:ext>
            </a:extLst>
          </p:cNvPr>
          <p:cNvSpPr>
            <a:spLocks noGrp="1"/>
          </p:cNvSpPr>
          <p:nvPr>
            <p:ph type="dt" sz="half" idx="10"/>
          </p:nvPr>
        </p:nvSpPr>
        <p:spPr/>
        <p:txBody>
          <a:bodyPr/>
          <a:lstStyle/>
          <a:p>
            <a:fld id="{44653D07-FEB1-4161-9745-30C288B3E0E4}" type="datetimeFigureOut">
              <a:rPr lang="fr-FR" smtClean="0"/>
              <a:t>04/11/2020</a:t>
            </a:fld>
            <a:endParaRPr lang="fr-FR"/>
          </a:p>
        </p:txBody>
      </p:sp>
      <p:sp>
        <p:nvSpPr>
          <p:cNvPr id="6" name="Espace réservé du pied de page 5">
            <a:extLst>
              <a:ext uri="{FF2B5EF4-FFF2-40B4-BE49-F238E27FC236}">
                <a16:creationId xmlns:a16="http://schemas.microsoft.com/office/drawing/2014/main" id="{748F1E4D-03B7-4EC9-A8D3-049EAE27B81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12BBE1B-9216-4845-807B-0C7EEB739C39}"/>
              </a:ext>
            </a:extLst>
          </p:cNvPr>
          <p:cNvSpPr>
            <a:spLocks noGrp="1"/>
          </p:cNvSpPr>
          <p:nvPr>
            <p:ph type="sldNum" sz="quarter" idx="12"/>
          </p:nvPr>
        </p:nvSpPr>
        <p:spPr/>
        <p:txBody>
          <a:bodyPr/>
          <a:lstStyle/>
          <a:p>
            <a:fld id="{195F140B-8F37-46DF-A062-4D66EFB54D19}" type="slidenum">
              <a:rPr lang="fr-FR" smtClean="0"/>
              <a:t>‹N°›</a:t>
            </a:fld>
            <a:endParaRPr lang="fr-FR"/>
          </a:p>
        </p:txBody>
      </p:sp>
    </p:spTree>
    <p:extLst>
      <p:ext uri="{BB962C8B-B14F-4D97-AF65-F5344CB8AC3E}">
        <p14:creationId xmlns:p14="http://schemas.microsoft.com/office/powerpoint/2010/main" val="4167772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14D3ED3-FF1C-4655-BE18-7BF97BCBD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E612D22-B349-430A-B2E2-31247AFF08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E92644C-241B-4A7B-A87E-2162E986E2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653D07-FEB1-4161-9745-30C288B3E0E4}" type="datetimeFigureOut">
              <a:rPr lang="fr-FR" smtClean="0"/>
              <a:t>04/11/2020</a:t>
            </a:fld>
            <a:endParaRPr lang="fr-FR"/>
          </a:p>
        </p:txBody>
      </p:sp>
      <p:sp>
        <p:nvSpPr>
          <p:cNvPr id="5" name="Espace réservé du pied de page 4">
            <a:extLst>
              <a:ext uri="{FF2B5EF4-FFF2-40B4-BE49-F238E27FC236}">
                <a16:creationId xmlns:a16="http://schemas.microsoft.com/office/drawing/2014/main" id="{B5B98DD2-A915-4C0D-A8B3-00852B41E6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1F2BDAF-E123-4389-9C1A-F12FCEC4B2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5F140B-8F37-46DF-A062-4D66EFB54D19}" type="slidenum">
              <a:rPr lang="fr-FR" smtClean="0"/>
              <a:t>‹N°›</a:t>
            </a:fld>
            <a:endParaRPr lang="fr-FR"/>
          </a:p>
        </p:txBody>
      </p:sp>
    </p:spTree>
    <p:extLst>
      <p:ext uri="{BB962C8B-B14F-4D97-AF65-F5344CB8AC3E}">
        <p14:creationId xmlns:p14="http://schemas.microsoft.com/office/powerpoint/2010/main" val="3211635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chart" Target="../charts/chart1.xml"/><Relationship Id="rId7" Type="http://schemas.openxmlformats.org/officeDocument/2006/relationships/image" Target="../media/image59.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64.sv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33.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4.jpe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6.jpeg"/><Relationship Id="rId7"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1.pn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4.jpe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4.jpeg"/><Relationship Id="rId4" Type="http://schemas.openxmlformats.org/officeDocument/2006/relationships/image" Target="../media/image35.png"/><Relationship Id="rId9" Type="http://schemas.openxmlformats.org/officeDocument/2006/relationships/image" Target="../media/image41.jpg"/></Relationships>
</file>

<file path=ppt/slides/_rels/slide2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4.jpeg"/><Relationship Id="rId10" Type="http://schemas.openxmlformats.org/officeDocument/2006/relationships/image" Target="../media/image41.jpg"/><Relationship Id="rId4" Type="http://schemas.openxmlformats.org/officeDocument/2006/relationships/image" Target="../media/image35.png"/><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6.jpeg"/><Relationship Id="rId11" Type="http://schemas.openxmlformats.org/officeDocument/2006/relationships/image" Target="../media/image41.jpg"/><Relationship Id="rId5" Type="http://schemas.openxmlformats.org/officeDocument/2006/relationships/image" Target="../media/image34.jpeg"/><Relationship Id="rId10" Type="http://schemas.openxmlformats.org/officeDocument/2006/relationships/image" Target="../media/image42.png"/><Relationship Id="rId4" Type="http://schemas.openxmlformats.org/officeDocument/2006/relationships/image" Target="../media/image35.png"/><Relationship Id="rId9"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6.jpeg"/><Relationship Id="rId11" Type="http://schemas.openxmlformats.org/officeDocument/2006/relationships/image" Target="../media/image41.jpg"/><Relationship Id="rId5" Type="http://schemas.openxmlformats.org/officeDocument/2006/relationships/image" Target="../media/image34.jpeg"/><Relationship Id="rId10" Type="http://schemas.openxmlformats.org/officeDocument/2006/relationships/image" Target="../media/image43.jpeg"/><Relationship Id="rId4" Type="http://schemas.openxmlformats.org/officeDocument/2006/relationships/image" Target="../media/image35.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62.jpe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pn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microsoft.com/office/2007/relationships/hdphoto" Target="../media/hdphoto1.wdp"/><Relationship Id="rId4" Type="http://schemas.openxmlformats.org/officeDocument/2006/relationships/diagramData" Target="../diagrams/data3.xml"/><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A64715-13E6-4C38-BA54-343B6AD35C3F}"/>
              </a:ext>
            </a:extLst>
          </p:cNvPr>
          <p:cNvSpPr/>
          <p:nvPr/>
        </p:nvSpPr>
        <p:spPr>
          <a:xfrm>
            <a:off x="1" y="0"/>
            <a:ext cx="3207657" cy="6858000"/>
          </a:xfrm>
          <a:prstGeom prst="rect">
            <a:avLst/>
          </a:prstGeom>
          <a:solidFill>
            <a:srgbClr val="10A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p:txBody>
      </p:sp>
      <p:sp>
        <p:nvSpPr>
          <p:cNvPr id="3" name="ZoneTexte 2">
            <a:extLst>
              <a:ext uri="{FF2B5EF4-FFF2-40B4-BE49-F238E27FC236}">
                <a16:creationId xmlns:a16="http://schemas.microsoft.com/office/drawing/2014/main" id="{1D75C00E-D1E3-4FAE-A367-B6C5118D6CF6}"/>
              </a:ext>
            </a:extLst>
          </p:cNvPr>
          <p:cNvSpPr txBox="1"/>
          <p:nvPr/>
        </p:nvSpPr>
        <p:spPr>
          <a:xfrm>
            <a:off x="4591426" y="1828796"/>
            <a:ext cx="7053943" cy="2970044"/>
          </a:xfrm>
          <a:prstGeom prst="rect">
            <a:avLst/>
          </a:prstGeom>
          <a:noFill/>
        </p:spPr>
        <p:txBody>
          <a:bodyPr wrap="square" rtlCol="0">
            <a:spAutoFit/>
          </a:bodyPr>
          <a:lstStyle/>
          <a:p>
            <a:pPr algn="r"/>
            <a:r>
              <a:rPr lang="fr-FR" sz="11500" b="1" cap="all" dirty="0"/>
              <a:t>colloque</a:t>
            </a:r>
          </a:p>
          <a:p>
            <a:pPr algn="r"/>
            <a:r>
              <a:rPr lang="fr-FR" sz="7200" b="1" cap="all" dirty="0">
                <a:solidFill>
                  <a:schemeClr val="tx1">
                    <a:lumMod val="65000"/>
                    <a:lumOff val="35000"/>
                  </a:schemeClr>
                </a:solidFill>
                <a:latin typeface="+mj-lt"/>
              </a:rPr>
              <a:t>national</a:t>
            </a:r>
          </a:p>
        </p:txBody>
      </p:sp>
      <p:pic>
        <p:nvPicPr>
          <p:cNvPr id="4" name="Image 3">
            <a:extLst>
              <a:ext uri="{FF2B5EF4-FFF2-40B4-BE49-F238E27FC236}">
                <a16:creationId xmlns:a16="http://schemas.microsoft.com/office/drawing/2014/main" id="{CB8E394A-0767-486C-A83D-C04BE8E719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4424" y="420913"/>
            <a:ext cx="3366032" cy="1217381"/>
          </a:xfrm>
          <a:prstGeom prst="rect">
            <a:avLst/>
          </a:prstGeom>
        </p:spPr>
      </p:pic>
      <p:pic>
        <p:nvPicPr>
          <p:cNvPr id="5" name="Graphique 4">
            <a:extLst>
              <a:ext uri="{FF2B5EF4-FFF2-40B4-BE49-F238E27FC236}">
                <a16:creationId xmlns:a16="http://schemas.microsoft.com/office/drawing/2014/main" id="{1DD59A93-F5CA-4257-B99C-A90FFF00E47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505870" y="6155919"/>
            <a:ext cx="4134586" cy="518789"/>
          </a:xfrm>
          <a:prstGeom prst="rect">
            <a:avLst/>
          </a:prstGeom>
        </p:spPr>
      </p:pic>
      <p:sp>
        <p:nvSpPr>
          <p:cNvPr id="6" name="ZoneTexte 5">
            <a:extLst>
              <a:ext uri="{FF2B5EF4-FFF2-40B4-BE49-F238E27FC236}">
                <a16:creationId xmlns:a16="http://schemas.microsoft.com/office/drawing/2014/main" id="{837CE800-2E6D-482C-967E-3CBB64F9FEDE}"/>
              </a:ext>
            </a:extLst>
          </p:cNvPr>
          <p:cNvSpPr txBox="1"/>
          <p:nvPr/>
        </p:nvSpPr>
        <p:spPr>
          <a:xfrm rot="16200000">
            <a:off x="145164" y="1430363"/>
            <a:ext cx="4166482" cy="1938992"/>
          </a:xfrm>
          <a:prstGeom prst="rect">
            <a:avLst/>
          </a:prstGeom>
          <a:noFill/>
        </p:spPr>
        <p:txBody>
          <a:bodyPr wrap="square" rtlCol="0">
            <a:spAutoFit/>
          </a:bodyPr>
          <a:lstStyle/>
          <a:p>
            <a:pPr algn="r"/>
            <a:r>
              <a:rPr lang="fr-FR" sz="6000" b="1" cap="all" dirty="0">
                <a:solidFill>
                  <a:schemeClr val="bg1"/>
                </a:solidFill>
              </a:rPr>
              <a:t>Tourisme </a:t>
            </a:r>
            <a:r>
              <a:rPr lang="fr-FR" sz="6000" b="1" cap="all" dirty="0" smtClean="0">
                <a:solidFill>
                  <a:schemeClr val="bg1"/>
                </a:solidFill>
              </a:rPr>
              <a:t>&amp; foncier</a:t>
            </a:r>
            <a:endParaRPr lang="fr-FR" sz="6000" b="1" cap="all" dirty="0">
              <a:solidFill>
                <a:schemeClr val="bg1"/>
              </a:solidFill>
              <a:latin typeface="+mj-lt"/>
            </a:endParaRPr>
          </a:p>
        </p:txBody>
      </p:sp>
      <p:pic>
        <p:nvPicPr>
          <p:cNvPr id="10" name="Image 9">
            <a:extLst>
              <a:ext uri="{FF2B5EF4-FFF2-40B4-BE49-F238E27FC236}">
                <a16:creationId xmlns:a16="http://schemas.microsoft.com/office/drawing/2014/main" id="{78723849-421B-4E28-B7FA-05D13D4314DA}"/>
              </a:ext>
            </a:extLst>
          </p:cNvPr>
          <p:cNvPicPr>
            <a:picLocks noChangeAspect="1"/>
          </p:cNvPicPr>
          <p:nvPr/>
        </p:nvPicPr>
        <p:blipFill rotWithShape="1">
          <a:blip r:embed="rId5"/>
          <a:srcRect l="3311" r="3731" b="62852"/>
          <a:stretch/>
        </p:blipFill>
        <p:spPr>
          <a:xfrm>
            <a:off x="0" y="5825266"/>
            <a:ext cx="3207658" cy="661305"/>
          </a:xfrm>
          <a:prstGeom prst="rect">
            <a:avLst/>
          </a:prstGeom>
        </p:spPr>
      </p:pic>
      <p:sp>
        <p:nvSpPr>
          <p:cNvPr id="11" name="ZoneTexte 10">
            <a:extLst>
              <a:ext uri="{FF2B5EF4-FFF2-40B4-BE49-F238E27FC236}">
                <a16:creationId xmlns:a16="http://schemas.microsoft.com/office/drawing/2014/main" id="{2B3F5A8D-8F51-4D69-AC1C-3F89D3AF2F97}"/>
              </a:ext>
            </a:extLst>
          </p:cNvPr>
          <p:cNvSpPr txBox="1"/>
          <p:nvPr/>
        </p:nvSpPr>
        <p:spPr>
          <a:xfrm>
            <a:off x="6579883" y="4798840"/>
            <a:ext cx="5060573" cy="523220"/>
          </a:xfrm>
          <a:prstGeom prst="rect">
            <a:avLst/>
          </a:prstGeom>
          <a:noFill/>
        </p:spPr>
        <p:txBody>
          <a:bodyPr wrap="square" rtlCol="0">
            <a:spAutoFit/>
          </a:bodyPr>
          <a:lstStyle/>
          <a:p>
            <a:pPr algn="r"/>
            <a:r>
              <a:rPr lang="fr-FR" sz="2800" cap="all" dirty="0">
                <a:latin typeface="+mj-lt"/>
              </a:rPr>
              <a:t>9</a:t>
            </a:r>
            <a:r>
              <a:rPr lang="fr-FR" sz="2800" cap="all" baseline="30000" dirty="0">
                <a:latin typeface="+mj-lt"/>
              </a:rPr>
              <a:t>ème</a:t>
            </a:r>
            <a:r>
              <a:rPr lang="fr-FR" sz="2800" cap="all" dirty="0">
                <a:latin typeface="+mj-lt"/>
              </a:rPr>
              <a:t> édition</a:t>
            </a:r>
          </a:p>
        </p:txBody>
      </p:sp>
    </p:spTree>
    <p:extLst>
      <p:ext uri="{BB962C8B-B14F-4D97-AF65-F5344CB8AC3E}">
        <p14:creationId xmlns:p14="http://schemas.microsoft.com/office/powerpoint/2010/main" val="18938693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touriste : des attentes en perpétuelle évolution</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pic>
        <p:nvPicPr>
          <p:cNvPr id="8" name="Picture 2" descr="village agriculture asia farm farming crops sunrise sun tiered layers plants nature man-made ">
            <a:extLst>
              <a:ext uri="{FF2B5EF4-FFF2-40B4-BE49-F238E27FC236}">
                <a16:creationId xmlns:a16="http://schemas.microsoft.com/office/drawing/2014/main" id="{B9E5737C-C495-41C8-9B01-E11829F3E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 y="1913776"/>
            <a:ext cx="7318269" cy="4944225"/>
          </a:xfrm>
          <a:prstGeom prst="rect">
            <a:avLst/>
          </a:prstGeom>
          <a:noFill/>
          <a:extLst>
            <a:ext uri="{909E8E84-426E-40DD-AFC4-6F175D3DCCD1}">
              <a14:hiddenFill xmlns:a14="http://schemas.microsoft.com/office/drawing/2010/main">
                <a:solidFill>
                  <a:srgbClr val="FFFFFF"/>
                </a:solidFill>
              </a14:hiddenFill>
            </a:ext>
          </a:extLst>
        </p:spPr>
      </p:pic>
      <p:sp>
        <p:nvSpPr>
          <p:cNvPr id="9" name="Titre 1">
            <a:extLst>
              <a:ext uri="{FF2B5EF4-FFF2-40B4-BE49-F238E27FC236}">
                <a16:creationId xmlns:a16="http://schemas.microsoft.com/office/drawing/2014/main" id="{4AE65B82-6359-4ED2-BFA0-8C2FDE4CD732}"/>
              </a:ext>
            </a:extLst>
          </p:cNvPr>
          <p:cNvSpPr txBox="1">
            <a:spLocks/>
          </p:cNvSpPr>
          <p:nvPr/>
        </p:nvSpPr>
        <p:spPr>
          <a:xfrm>
            <a:off x="120719" y="1053286"/>
            <a:ext cx="9045440" cy="571183"/>
          </a:xfrm>
          <a:prstGeom prst="rect">
            <a:avLst/>
          </a:prstGeom>
        </p:spPr>
        <p:txBody>
          <a:bodyPr/>
          <a:lstStyle>
            <a:lvl1pPr algn="ctr" defTabSz="1088502" rtl="0" eaLnBrk="1" latinLnBrk="0" hangingPunct="1">
              <a:spcBef>
                <a:spcPct val="0"/>
              </a:spcBef>
              <a:buNone/>
              <a:defRPr sz="5200" kern="1200">
                <a:solidFill>
                  <a:schemeClr val="tx1"/>
                </a:solidFill>
                <a:latin typeface="+mj-lt"/>
                <a:ea typeface="+mj-ea"/>
                <a:cs typeface="+mj-cs"/>
              </a:defRPr>
            </a:lvl1pPr>
          </a:lstStyle>
          <a:p>
            <a:pPr algn="l"/>
            <a:r>
              <a:rPr lang="fr-FR" sz="2400" dirty="0">
                <a:solidFill>
                  <a:srgbClr val="183D8A"/>
                </a:solidFill>
              </a:rPr>
              <a:t>ATTRACTIVITÉ - AXE CONNEXION AU TERRITOIRE</a:t>
            </a:r>
          </a:p>
        </p:txBody>
      </p:sp>
      <p:pic>
        <p:nvPicPr>
          <p:cNvPr id="12" name="Image 11">
            <a:extLst>
              <a:ext uri="{FF2B5EF4-FFF2-40B4-BE49-F238E27FC236}">
                <a16:creationId xmlns:a16="http://schemas.microsoft.com/office/drawing/2014/main" id="{76884722-75D1-402D-8390-F838E1EE7D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12452" y="3069514"/>
            <a:ext cx="4079894" cy="3788485"/>
          </a:xfrm>
          <a:prstGeom prst="rect">
            <a:avLst/>
          </a:prstGeom>
        </p:spPr>
      </p:pic>
      <p:sp>
        <p:nvSpPr>
          <p:cNvPr id="13" name="Rectangle 12">
            <a:extLst>
              <a:ext uri="{FF2B5EF4-FFF2-40B4-BE49-F238E27FC236}">
                <a16:creationId xmlns:a16="http://schemas.microsoft.com/office/drawing/2014/main" id="{30A7835D-E147-40F1-A6F4-C009D0995586}"/>
              </a:ext>
            </a:extLst>
          </p:cNvPr>
          <p:cNvSpPr/>
          <p:nvPr/>
        </p:nvSpPr>
        <p:spPr>
          <a:xfrm>
            <a:off x="5952018" y="1552477"/>
            <a:ext cx="6237779" cy="1517037"/>
          </a:xfrm>
          <a:prstGeom prst="rect">
            <a:avLst/>
          </a:prstGeom>
          <a:solidFill>
            <a:schemeClr val="bg1"/>
          </a:solidFill>
        </p:spPr>
        <p:txBody>
          <a:bodyPr anchor="ctr">
            <a:noAutofit/>
          </a:bodyPr>
          <a:lstStyle/>
          <a:p>
            <a:pPr marL="1347518" defTabSz="1164992" fontAlgn="b"/>
            <a:r>
              <a:rPr lang="fr-FR" sz="1400" dirty="0">
                <a:solidFill>
                  <a:srgbClr val="183D8A"/>
                </a:solidFill>
                <a:latin typeface="+mj-lt"/>
                <a:ea typeface="Tahoma" panose="020B0604030504040204" pitchFamily="34" charset="0"/>
                <a:cs typeface="Tahoma" panose="020B0604030504040204" pitchFamily="34" charset="0"/>
              </a:rPr>
              <a:t>« Le lieu où vous séjournez vous donne accès à des expériences, une alimentation et des activités locales, que vous ne trouveriez pas ailleurs. Cela vous permet d’être en immersion dans une région, avec sa culture spécifique, et de vivre comme si vous étiez un habitant du lieu. »</a:t>
            </a:r>
          </a:p>
        </p:txBody>
      </p:sp>
      <p:sp>
        <p:nvSpPr>
          <p:cNvPr id="14" name="Rectangle 13">
            <a:extLst>
              <a:ext uri="{FF2B5EF4-FFF2-40B4-BE49-F238E27FC236}">
                <a16:creationId xmlns:a16="http://schemas.microsoft.com/office/drawing/2014/main" id="{C1C08706-77D7-437F-B5C6-26FAE3760FBA}"/>
              </a:ext>
            </a:extLst>
          </p:cNvPr>
          <p:cNvSpPr/>
          <p:nvPr/>
        </p:nvSpPr>
        <p:spPr>
          <a:xfrm>
            <a:off x="6162502" y="1833638"/>
            <a:ext cx="1035621" cy="861447"/>
          </a:xfrm>
          <a:prstGeom prst="rect">
            <a:avLst/>
          </a:prstGeom>
        </p:spPr>
        <p:txBody>
          <a:bodyPr wrap="none">
            <a:spAutoFit/>
          </a:bodyPr>
          <a:lstStyle/>
          <a:p>
            <a:pPr lvl="0" algn="ctr" fontAlgn="b">
              <a:defRPr/>
            </a:pPr>
            <a:r>
              <a:rPr lang="fr-FR" sz="4999" b="1" dirty="0">
                <a:solidFill>
                  <a:srgbClr val="183D8A"/>
                </a:solidFill>
                <a:latin typeface="+mj-lt"/>
              </a:rPr>
              <a:t>75</a:t>
            </a:r>
            <a:r>
              <a:rPr lang="fr-FR" sz="2400" b="1" dirty="0">
                <a:solidFill>
                  <a:srgbClr val="183D8A"/>
                </a:solidFill>
                <a:latin typeface="+mj-lt"/>
              </a:rPr>
              <a:t>%</a:t>
            </a:r>
            <a:endParaRPr lang="fr-FR" sz="3199" b="1" dirty="0">
              <a:solidFill>
                <a:srgbClr val="183D8A"/>
              </a:solidFill>
              <a:latin typeface="+mj-lt"/>
            </a:endParaRPr>
          </a:p>
        </p:txBody>
      </p:sp>
      <p:sp>
        <p:nvSpPr>
          <p:cNvPr id="16" name="ZoneTexte 15">
            <a:extLst>
              <a:ext uri="{FF2B5EF4-FFF2-40B4-BE49-F238E27FC236}">
                <a16:creationId xmlns:a16="http://schemas.microsoft.com/office/drawing/2014/main" id="{5A74CB8F-9794-46E3-A604-F47B0E4A8DFD}"/>
              </a:ext>
            </a:extLst>
          </p:cNvPr>
          <p:cNvSpPr txBox="1"/>
          <p:nvPr/>
        </p:nvSpPr>
        <p:spPr>
          <a:xfrm>
            <a:off x="120091" y="1682997"/>
            <a:ext cx="5829378" cy="230779"/>
          </a:xfrm>
          <a:prstGeom prst="rect">
            <a:avLst/>
          </a:prstGeom>
          <a:noFill/>
        </p:spPr>
        <p:txBody>
          <a:bodyPr wrap="square" rtlCol="0">
            <a:spAutoFit/>
          </a:bodyPr>
          <a:lstStyle/>
          <a:p>
            <a:r>
              <a:rPr lang="fr-FR" sz="900" i="1" dirty="0">
                <a:solidFill>
                  <a:srgbClr val="183D8A"/>
                </a:solidFill>
              </a:rPr>
              <a:t>% de touristes ayant donné une note d’attractivité ≥ 4/5</a:t>
            </a:r>
          </a:p>
        </p:txBody>
      </p:sp>
      <p:sp>
        <p:nvSpPr>
          <p:cNvPr id="17" name="Rectangle 16">
            <a:extLst>
              <a:ext uri="{FF2B5EF4-FFF2-40B4-BE49-F238E27FC236}">
                <a16:creationId xmlns:a16="http://schemas.microsoft.com/office/drawing/2014/main" id="{AFD176D3-1564-4B0D-A1C9-A2F91D39B1E1}"/>
              </a:ext>
            </a:extLst>
          </p:cNvPr>
          <p:cNvSpPr/>
          <p:nvPr/>
        </p:nvSpPr>
        <p:spPr bwMode="auto">
          <a:xfrm>
            <a:off x="328086" y="5687276"/>
            <a:ext cx="2519697" cy="716177"/>
          </a:xfrm>
          <a:prstGeom prst="rect">
            <a:avLst/>
          </a:prstGeom>
          <a:noFill/>
          <a:ln w="12700" cap="flat" cmpd="sng" algn="ctr">
            <a:noFill/>
            <a:prstDash val="solid"/>
            <a:round/>
            <a:headEnd type="none" w="med" len="med"/>
            <a:tailEnd type="none" w="med" len="med"/>
          </a:ln>
          <a:effectLst/>
          <a:extLst/>
        </p:spPr>
        <p:txBody>
          <a:bodyPr vert="horz" wrap="square" lIns="91419" tIns="45709" rIns="91419" bIns="45709" numCol="1" rtlCol="0" anchor="ctr" anchorCtr="0" compatLnSpc="1">
            <a:prstTxWarp prst="textNoShape">
              <a:avLst/>
            </a:prstTxWarp>
          </a:bodyPr>
          <a:lstStyle/>
          <a:p>
            <a:pPr algn="r"/>
            <a:r>
              <a:rPr lang="fr-FR" sz="2799" cap="all" dirty="0">
                <a:solidFill>
                  <a:schemeClr val="bg1"/>
                </a:solidFill>
              </a:rPr>
              <a:t>Connexion</a:t>
            </a:r>
            <a:endParaRPr lang="fr-FR" sz="2799" i="1" cap="all" dirty="0">
              <a:latin typeface="Trebuchet MS" pitchFamily="34" charset="0"/>
              <a:cs typeface="Arial" charset="0"/>
            </a:endParaRPr>
          </a:p>
        </p:txBody>
      </p:sp>
      <p:sp>
        <p:nvSpPr>
          <p:cNvPr id="18" name="Rectangle 17">
            <a:extLst>
              <a:ext uri="{FF2B5EF4-FFF2-40B4-BE49-F238E27FC236}">
                <a16:creationId xmlns:a16="http://schemas.microsoft.com/office/drawing/2014/main" id="{D0CD99CC-3D77-4FC8-A10B-AD100340FE2B}"/>
              </a:ext>
            </a:extLst>
          </p:cNvPr>
          <p:cNvSpPr/>
          <p:nvPr/>
        </p:nvSpPr>
        <p:spPr bwMode="auto">
          <a:xfrm>
            <a:off x="2640416" y="6187701"/>
            <a:ext cx="3167619" cy="513832"/>
          </a:xfrm>
          <a:prstGeom prst="rect">
            <a:avLst/>
          </a:prstGeom>
          <a:noFill/>
          <a:ln w="12700" cap="flat" cmpd="sng" algn="ctr">
            <a:noFill/>
            <a:prstDash val="solid"/>
            <a:round/>
            <a:headEnd type="none" w="med" len="med"/>
            <a:tailEnd type="none" w="med" len="med"/>
          </a:ln>
          <a:effectLst/>
          <a:extLst/>
        </p:spPr>
        <p:txBody>
          <a:bodyPr vert="horz" wrap="square" lIns="91419" tIns="45709" rIns="91419" bIns="45709" numCol="1" rtlCol="0" anchor="t" anchorCtr="0" compatLnSpc="1">
            <a:prstTxWarp prst="textNoShape">
              <a:avLst/>
            </a:prstTxWarp>
          </a:bodyPr>
          <a:lstStyle/>
          <a:p>
            <a:r>
              <a:rPr lang="fr-FR" sz="2799" cap="all" dirty="0">
                <a:solidFill>
                  <a:schemeClr val="bg1"/>
                </a:solidFill>
              </a:rPr>
              <a:t>Au territoire</a:t>
            </a:r>
            <a:endParaRPr lang="fr-FR" sz="2799" cap="all" dirty="0"/>
          </a:p>
        </p:txBody>
      </p:sp>
      <p:pic>
        <p:nvPicPr>
          <p:cNvPr id="19" name="Image 1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82331" y="305596"/>
            <a:ext cx="1817009" cy="337224"/>
          </a:xfrm>
          <a:prstGeom prst="rect">
            <a:avLst/>
          </a:prstGeom>
          <a:noFill/>
        </p:spPr>
      </p:pic>
      <p:sp>
        <p:nvSpPr>
          <p:cNvPr id="20" name="ZoneTexte 19"/>
          <p:cNvSpPr txBox="1"/>
          <p:nvPr/>
        </p:nvSpPr>
        <p:spPr>
          <a:xfrm>
            <a:off x="10271497" y="549346"/>
            <a:ext cx="1594525" cy="369247"/>
          </a:xfrm>
          <a:prstGeom prst="rect">
            <a:avLst/>
          </a:prstGeom>
          <a:noFill/>
        </p:spPr>
        <p:txBody>
          <a:bodyPr wrap="square" rtlCol="0">
            <a:spAutoFit/>
          </a:bodyPr>
          <a:lstStyle/>
          <a:p>
            <a:r>
              <a:rPr lang="fr-FR" dirty="0"/>
              <a:t>2019</a:t>
            </a:r>
          </a:p>
        </p:txBody>
      </p:sp>
    </p:spTree>
    <p:extLst>
      <p:ext uri="{BB962C8B-B14F-4D97-AF65-F5344CB8AC3E}">
        <p14:creationId xmlns:p14="http://schemas.microsoft.com/office/powerpoint/2010/main" val="78380871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touriste : des attentes en perpétuelle évolution</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sp>
        <p:nvSpPr>
          <p:cNvPr id="9" name="Titre 1">
            <a:extLst>
              <a:ext uri="{FF2B5EF4-FFF2-40B4-BE49-F238E27FC236}">
                <a16:creationId xmlns:a16="http://schemas.microsoft.com/office/drawing/2014/main" id="{4AE65B82-6359-4ED2-BFA0-8C2FDE4CD732}"/>
              </a:ext>
            </a:extLst>
          </p:cNvPr>
          <p:cNvSpPr txBox="1">
            <a:spLocks/>
          </p:cNvSpPr>
          <p:nvPr/>
        </p:nvSpPr>
        <p:spPr>
          <a:xfrm>
            <a:off x="120719" y="1053286"/>
            <a:ext cx="9045440" cy="571183"/>
          </a:xfrm>
          <a:prstGeom prst="rect">
            <a:avLst/>
          </a:prstGeom>
        </p:spPr>
        <p:txBody>
          <a:bodyPr/>
          <a:lstStyle>
            <a:lvl1pPr algn="ctr" defTabSz="1088502" rtl="0" eaLnBrk="1" latinLnBrk="0" hangingPunct="1">
              <a:spcBef>
                <a:spcPct val="0"/>
              </a:spcBef>
              <a:buNone/>
              <a:defRPr sz="5200" kern="1200">
                <a:solidFill>
                  <a:schemeClr val="tx1"/>
                </a:solidFill>
                <a:latin typeface="+mj-lt"/>
                <a:ea typeface="+mj-ea"/>
                <a:cs typeface="+mj-cs"/>
              </a:defRPr>
            </a:lvl1pPr>
          </a:lstStyle>
          <a:p>
            <a:pPr algn="l"/>
            <a:r>
              <a:rPr lang="fr-FR" sz="2400" dirty="0">
                <a:solidFill>
                  <a:srgbClr val="183D8A"/>
                </a:solidFill>
              </a:rPr>
              <a:t>ATTRACTIVITÉ – AXE </a:t>
            </a:r>
            <a:r>
              <a:rPr lang="fr-FR" sz="2400" cap="all" dirty="0">
                <a:solidFill>
                  <a:srgbClr val="183D8A"/>
                </a:solidFill>
              </a:rPr>
              <a:t>désir d’insolite</a:t>
            </a:r>
            <a:endParaRPr lang="fr-FR" sz="2400" dirty="0">
              <a:solidFill>
                <a:srgbClr val="183D8A"/>
              </a:solidFill>
            </a:endParaRPr>
          </a:p>
        </p:txBody>
      </p:sp>
      <p:sp>
        <p:nvSpPr>
          <p:cNvPr id="16" name="ZoneTexte 15">
            <a:extLst>
              <a:ext uri="{FF2B5EF4-FFF2-40B4-BE49-F238E27FC236}">
                <a16:creationId xmlns:a16="http://schemas.microsoft.com/office/drawing/2014/main" id="{5A74CB8F-9794-46E3-A604-F47B0E4A8DFD}"/>
              </a:ext>
            </a:extLst>
          </p:cNvPr>
          <p:cNvSpPr txBox="1"/>
          <p:nvPr/>
        </p:nvSpPr>
        <p:spPr>
          <a:xfrm>
            <a:off x="120091" y="1682997"/>
            <a:ext cx="5829378" cy="230779"/>
          </a:xfrm>
          <a:prstGeom prst="rect">
            <a:avLst/>
          </a:prstGeom>
          <a:noFill/>
        </p:spPr>
        <p:txBody>
          <a:bodyPr wrap="square" rtlCol="0">
            <a:spAutoFit/>
          </a:bodyPr>
          <a:lstStyle/>
          <a:p>
            <a:r>
              <a:rPr lang="fr-FR" sz="900" i="1" dirty="0">
                <a:solidFill>
                  <a:srgbClr val="183D8A"/>
                </a:solidFill>
              </a:rPr>
              <a:t>% de touristes ayant donné une note d’attractivité ≥ 4/5</a:t>
            </a:r>
          </a:p>
        </p:txBody>
      </p:sp>
      <p:pic>
        <p:nvPicPr>
          <p:cNvPr id="15" name="Picture 2" descr="https://static.abracadaroom.com/cache/media/i/r/85/10289-fo-normal___v_c1cf196a7a1f03d153bdf87521f60da0.jpg">
            <a:extLst>
              <a:ext uri="{FF2B5EF4-FFF2-40B4-BE49-F238E27FC236}">
                <a16:creationId xmlns:a16="http://schemas.microsoft.com/office/drawing/2014/main" id="{AEC264CE-E774-46DB-B146-A90F90F17E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90" t="2973"/>
          <a:stretch/>
        </p:blipFill>
        <p:spPr bwMode="auto">
          <a:xfrm>
            <a:off x="2204" y="1917183"/>
            <a:ext cx="7318270" cy="4940819"/>
          </a:xfrm>
          <a:prstGeom prst="rect">
            <a:avLst/>
          </a:prstGeom>
          <a:extLst>
            <a:ext uri="{909E8E84-426E-40DD-AFC4-6F175D3DCCD1}">
              <a14:hiddenFill xmlns:a14="http://schemas.microsoft.com/office/drawing/2010/main">
                <a:solidFill>
                  <a:srgbClr val="FFFFFF"/>
                </a:solidFill>
              </a14:hiddenFill>
            </a:ext>
          </a:extLst>
        </p:spPr>
      </p:pic>
      <p:pic>
        <p:nvPicPr>
          <p:cNvPr id="17" name="Image 16">
            <a:extLst>
              <a:ext uri="{FF2B5EF4-FFF2-40B4-BE49-F238E27FC236}">
                <a16:creationId xmlns:a16="http://schemas.microsoft.com/office/drawing/2014/main" id="{7DD717BD-68C4-4C58-8A01-5E31D6B62F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12452" y="3069515"/>
            <a:ext cx="4078931" cy="3788486"/>
          </a:xfrm>
          <a:prstGeom prst="rect">
            <a:avLst/>
          </a:prstGeom>
        </p:spPr>
      </p:pic>
      <p:sp>
        <p:nvSpPr>
          <p:cNvPr id="20" name="Rectangle 19">
            <a:extLst>
              <a:ext uri="{FF2B5EF4-FFF2-40B4-BE49-F238E27FC236}">
                <a16:creationId xmlns:a16="http://schemas.microsoft.com/office/drawing/2014/main" id="{AFD176D3-1564-4B0D-A1C9-A2F91D39B1E1}"/>
              </a:ext>
            </a:extLst>
          </p:cNvPr>
          <p:cNvSpPr/>
          <p:nvPr/>
        </p:nvSpPr>
        <p:spPr bwMode="auto">
          <a:xfrm>
            <a:off x="328086" y="5687276"/>
            <a:ext cx="2519697" cy="716177"/>
          </a:xfrm>
          <a:prstGeom prst="rect">
            <a:avLst/>
          </a:prstGeom>
          <a:noFill/>
          <a:ln w="12700" cap="flat" cmpd="sng" algn="ctr">
            <a:noFill/>
            <a:prstDash val="solid"/>
            <a:round/>
            <a:headEnd type="none" w="med" len="med"/>
            <a:tailEnd type="none" w="med" len="med"/>
          </a:ln>
          <a:effectLst/>
          <a:extLst/>
        </p:spPr>
        <p:txBody>
          <a:bodyPr vert="horz" wrap="square" lIns="91419" tIns="45709" rIns="91419" bIns="45709" numCol="1" rtlCol="0" anchor="ctr" anchorCtr="0" compatLnSpc="1">
            <a:prstTxWarp prst="textNoShape">
              <a:avLst/>
            </a:prstTxWarp>
          </a:bodyPr>
          <a:lstStyle/>
          <a:p>
            <a:pPr algn="r"/>
            <a:r>
              <a:rPr lang="fr-FR" sz="2799" cap="all" dirty="0">
                <a:solidFill>
                  <a:schemeClr val="bg1"/>
                </a:solidFill>
              </a:rPr>
              <a:t>désir</a:t>
            </a:r>
            <a:endParaRPr lang="fr-FR" sz="2799" i="1" cap="all" dirty="0">
              <a:latin typeface="Trebuchet MS" pitchFamily="34" charset="0"/>
              <a:cs typeface="Arial" charset="0"/>
            </a:endParaRPr>
          </a:p>
        </p:txBody>
      </p:sp>
      <p:sp>
        <p:nvSpPr>
          <p:cNvPr id="21" name="Rectangle 20">
            <a:extLst>
              <a:ext uri="{FF2B5EF4-FFF2-40B4-BE49-F238E27FC236}">
                <a16:creationId xmlns:a16="http://schemas.microsoft.com/office/drawing/2014/main" id="{D0CD99CC-3D77-4FC8-A10B-AD100340FE2B}"/>
              </a:ext>
            </a:extLst>
          </p:cNvPr>
          <p:cNvSpPr/>
          <p:nvPr/>
        </p:nvSpPr>
        <p:spPr bwMode="auto">
          <a:xfrm>
            <a:off x="2640416" y="6187701"/>
            <a:ext cx="2536710" cy="513832"/>
          </a:xfrm>
          <a:prstGeom prst="rect">
            <a:avLst/>
          </a:prstGeom>
          <a:noFill/>
          <a:ln w="12700" cap="flat" cmpd="sng" algn="ctr">
            <a:noFill/>
            <a:prstDash val="solid"/>
            <a:round/>
            <a:headEnd type="none" w="med" len="med"/>
            <a:tailEnd type="none" w="med" len="med"/>
          </a:ln>
          <a:effectLst/>
          <a:extLst/>
        </p:spPr>
        <p:txBody>
          <a:bodyPr vert="horz" wrap="square" lIns="91419" tIns="45709" rIns="91419" bIns="45709" numCol="1" rtlCol="0" anchor="t" anchorCtr="0" compatLnSpc="1">
            <a:prstTxWarp prst="textNoShape">
              <a:avLst/>
            </a:prstTxWarp>
          </a:bodyPr>
          <a:lstStyle/>
          <a:p>
            <a:r>
              <a:rPr lang="fr-FR" sz="2799" cap="all" dirty="0">
                <a:solidFill>
                  <a:schemeClr val="bg1"/>
                </a:solidFill>
              </a:rPr>
              <a:t>D’insolite</a:t>
            </a:r>
            <a:endParaRPr lang="fr-FR" sz="2799" cap="all" dirty="0"/>
          </a:p>
        </p:txBody>
      </p:sp>
      <p:sp>
        <p:nvSpPr>
          <p:cNvPr id="22" name="Rectangle 21">
            <a:extLst>
              <a:ext uri="{FF2B5EF4-FFF2-40B4-BE49-F238E27FC236}">
                <a16:creationId xmlns:a16="http://schemas.microsoft.com/office/drawing/2014/main" id="{30A7835D-E147-40F1-A6F4-C009D0995586}"/>
              </a:ext>
            </a:extLst>
          </p:cNvPr>
          <p:cNvSpPr/>
          <p:nvPr/>
        </p:nvSpPr>
        <p:spPr>
          <a:xfrm>
            <a:off x="5952018" y="1552477"/>
            <a:ext cx="6237779" cy="1517037"/>
          </a:xfrm>
          <a:prstGeom prst="rect">
            <a:avLst/>
          </a:prstGeom>
          <a:solidFill>
            <a:schemeClr val="bg1"/>
          </a:solidFill>
        </p:spPr>
        <p:txBody>
          <a:bodyPr anchor="ctr">
            <a:noAutofit/>
          </a:bodyPr>
          <a:lstStyle/>
          <a:p>
            <a:pPr marL="1347518" fontAlgn="b"/>
            <a:r>
              <a:rPr lang="fr-FR" sz="1400" dirty="0">
                <a:solidFill>
                  <a:srgbClr val="183D8A"/>
                </a:solidFill>
                <a:ea typeface="Tahoma" panose="020B0604030504040204" pitchFamily="34" charset="0"/>
                <a:cs typeface="Tahoma" panose="020B0604030504040204" pitchFamily="34" charset="0"/>
              </a:rPr>
              <a:t>« Le lieu où vous séjournez sort de l’ordinaire. Vous y vivez une expérience assez exceptionnelle, qui vous permet de sortir de la routine. Ex : dormir sur une péniche, dans un phare, dans une cabane perchée dans un arbre, dans une ancienne église, dans un igloo… »</a:t>
            </a:r>
          </a:p>
        </p:txBody>
      </p:sp>
      <p:sp>
        <p:nvSpPr>
          <p:cNvPr id="23" name="Rectangle 22">
            <a:extLst>
              <a:ext uri="{FF2B5EF4-FFF2-40B4-BE49-F238E27FC236}">
                <a16:creationId xmlns:a16="http://schemas.microsoft.com/office/drawing/2014/main" id="{C1C08706-77D7-437F-B5C6-26FAE3760FBA}"/>
              </a:ext>
            </a:extLst>
          </p:cNvPr>
          <p:cNvSpPr/>
          <p:nvPr/>
        </p:nvSpPr>
        <p:spPr>
          <a:xfrm>
            <a:off x="6162502" y="1833638"/>
            <a:ext cx="1035621" cy="861447"/>
          </a:xfrm>
          <a:prstGeom prst="rect">
            <a:avLst/>
          </a:prstGeom>
        </p:spPr>
        <p:txBody>
          <a:bodyPr wrap="none">
            <a:spAutoFit/>
          </a:bodyPr>
          <a:lstStyle/>
          <a:p>
            <a:pPr lvl="0" algn="ctr" fontAlgn="b">
              <a:defRPr/>
            </a:pPr>
            <a:r>
              <a:rPr lang="fr-FR" sz="4999" b="1" dirty="0">
                <a:solidFill>
                  <a:srgbClr val="183D8A"/>
                </a:solidFill>
                <a:latin typeface="+mj-lt"/>
              </a:rPr>
              <a:t>66</a:t>
            </a:r>
            <a:r>
              <a:rPr lang="fr-FR" sz="2400" b="1" dirty="0">
                <a:solidFill>
                  <a:srgbClr val="183D8A"/>
                </a:solidFill>
                <a:latin typeface="+mj-lt"/>
              </a:rPr>
              <a:t>%</a:t>
            </a:r>
            <a:endParaRPr lang="fr-FR" sz="3199" b="1" dirty="0">
              <a:solidFill>
                <a:srgbClr val="183D8A"/>
              </a:solidFill>
              <a:latin typeface="+mj-lt"/>
            </a:endParaRPr>
          </a:p>
        </p:txBody>
      </p:sp>
      <p:pic>
        <p:nvPicPr>
          <p:cNvPr id="24" name="Image 2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82331" y="305596"/>
            <a:ext cx="1817009" cy="337224"/>
          </a:xfrm>
          <a:prstGeom prst="rect">
            <a:avLst/>
          </a:prstGeom>
          <a:noFill/>
        </p:spPr>
      </p:pic>
      <p:sp>
        <p:nvSpPr>
          <p:cNvPr id="25" name="ZoneTexte 24"/>
          <p:cNvSpPr txBox="1"/>
          <p:nvPr/>
        </p:nvSpPr>
        <p:spPr>
          <a:xfrm>
            <a:off x="10271497" y="549346"/>
            <a:ext cx="1594525" cy="369247"/>
          </a:xfrm>
          <a:prstGeom prst="rect">
            <a:avLst/>
          </a:prstGeom>
          <a:noFill/>
        </p:spPr>
        <p:txBody>
          <a:bodyPr wrap="square" rtlCol="0">
            <a:spAutoFit/>
          </a:bodyPr>
          <a:lstStyle/>
          <a:p>
            <a:r>
              <a:rPr lang="fr-FR" dirty="0"/>
              <a:t>2019</a:t>
            </a:r>
          </a:p>
        </p:txBody>
      </p:sp>
    </p:spTree>
    <p:extLst>
      <p:ext uri="{BB962C8B-B14F-4D97-AF65-F5344CB8AC3E}">
        <p14:creationId xmlns:p14="http://schemas.microsoft.com/office/powerpoint/2010/main" val="84894906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RÃ©sultat de recherche d'images pour &quot;bien Ãªtre TOURISME&quot;">
            <a:extLst>
              <a:ext uri="{FF2B5EF4-FFF2-40B4-BE49-F238E27FC236}">
                <a16:creationId xmlns:a16="http://schemas.microsoft.com/office/drawing/2014/main" id="{B5D6658E-34D9-47C1-A58C-B831A287712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345"/>
          <a:stretch/>
        </p:blipFill>
        <p:spPr bwMode="auto">
          <a:xfrm>
            <a:off x="2206" y="1911773"/>
            <a:ext cx="7317648" cy="4946228"/>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977E3324-218F-4167-B6F6-B6E045BBFE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12453" y="3069514"/>
            <a:ext cx="4095201" cy="3795595"/>
          </a:xfrm>
          <a:prstGeom prst="rect">
            <a:avLst/>
          </a:prstGeom>
        </p:spPr>
      </p:pic>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touriste : des attentes en perpétuelle évolution</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sp>
        <p:nvSpPr>
          <p:cNvPr id="9" name="Titre 1">
            <a:extLst>
              <a:ext uri="{FF2B5EF4-FFF2-40B4-BE49-F238E27FC236}">
                <a16:creationId xmlns:a16="http://schemas.microsoft.com/office/drawing/2014/main" id="{4AE65B82-6359-4ED2-BFA0-8C2FDE4CD732}"/>
              </a:ext>
            </a:extLst>
          </p:cNvPr>
          <p:cNvSpPr txBox="1">
            <a:spLocks/>
          </p:cNvSpPr>
          <p:nvPr/>
        </p:nvSpPr>
        <p:spPr>
          <a:xfrm>
            <a:off x="120719" y="1053286"/>
            <a:ext cx="9045440" cy="571183"/>
          </a:xfrm>
          <a:prstGeom prst="rect">
            <a:avLst/>
          </a:prstGeom>
        </p:spPr>
        <p:txBody>
          <a:bodyPr/>
          <a:lstStyle>
            <a:lvl1pPr algn="ctr" defTabSz="1088502" rtl="0" eaLnBrk="1" latinLnBrk="0" hangingPunct="1">
              <a:spcBef>
                <a:spcPct val="0"/>
              </a:spcBef>
              <a:buNone/>
              <a:defRPr sz="5200" kern="1200">
                <a:solidFill>
                  <a:schemeClr val="tx1"/>
                </a:solidFill>
                <a:latin typeface="+mj-lt"/>
                <a:ea typeface="+mj-ea"/>
                <a:cs typeface="+mj-cs"/>
              </a:defRPr>
            </a:lvl1pPr>
          </a:lstStyle>
          <a:p>
            <a:pPr algn="l"/>
            <a:r>
              <a:rPr lang="fr-FR" sz="2400" dirty="0">
                <a:solidFill>
                  <a:srgbClr val="183D8A"/>
                </a:solidFill>
              </a:rPr>
              <a:t>ATTRACTIVITÉ – AXE SANTÉ / BIEN-ÊTRE</a:t>
            </a:r>
          </a:p>
        </p:txBody>
      </p:sp>
      <p:sp>
        <p:nvSpPr>
          <p:cNvPr id="16" name="ZoneTexte 15">
            <a:extLst>
              <a:ext uri="{FF2B5EF4-FFF2-40B4-BE49-F238E27FC236}">
                <a16:creationId xmlns:a16="http://schemas.microsoft.com/office/drawing/2014/main" id="{5A74CB8F-9794-46E3-A604-F47B0E4A8DFD}"/>
              </a:ext>
            </a:extLst>
          </p:cNvPr>
          <p:cNvSpPr txBox="1"/>
          <p:nvPr/>
        </p:nvSpPr>
        <p:spPr>
          <a:xfrm>
            <a:off x="120091" y="1682997"/>
            <a:ext cx="5829378" cy="230779"/>
          </a:xfrm>
          <a:prstGeom prst="rect">
            <a:avLst/>
          </a:prstGeom>
          <a:noFill/>
        </p:spPr>
        <p:txBody>
          <a:bodyPr wrap="square" rtlCol="0">
            <a:spAutoFit/>
          </a:bodyPr>
          <a:lstStyle/>
          <a:p>
            <a:r>
              <a:rPr lang="fr-FR" sz="900" i="1" dirty="0">
                <a:solidFill>
                  <a:srgbClr val="183D8A"/>
                </a:solidFill>
              </a:rPr>
              <a:t>% de touristes ayant donné une note d’attractivité ≥ 4/5</a:t>
            </a:r>
          </a:p>
        </p:txBody>
      </p:sp>
      <p:sp>
        <p:nvSpPr>
          <p:cNvPr id="20" name="Rectangle 19">
            <a:extLst>
              <a:ext uri="{FF2B5EF4-FFF2-40B4-BE49-F238E27FC236}">
                <a16:creationId xmlns:a16="http://schemas.microsoft.com/office/drawing/2014/main" id="{AFD176D3-1564-4B0D-A1C9-A2F91D39B1E1}"/>
              </a:ext>
            </a:extLst>
          </p:cNvPr>
          <p:cNvSpPr/>
          <p:nvPr/>
        </p:nvSpPr>
        <p:spPr bwMode="auto">
          <a:xfrm>
            <a:off x="328086" y="5687276"/>
            <a:ext cx="2519697" cy="716177"/>
          </a:xfrm>
          <a:prstGeom prst="rect">
            <a:avLst/>
          </a:prstGeom>
          <a:noFill/>
          <a:ln w="12700" cap="flat" cmpd="sng" algn="ctr">
            <a:noFill/>
            <a:prstDash val="solid"/>
            <a:round/>
            <a:headEnd type="none" w="med" len="med"/>
            <a:tailEnd type="none" w="med" len="med"/>
          </a:ln>
          <a:effectLst/>
          <a:extLst/>
        </p:spPr>
        <p:txBody>
          <a:bodyPr vert="horz" wrap="square" lIns="91419" tIns="45709" rIns="91419" bIns="45709" numCol="1" rtlCol="0" anchor="ctr" anchorCtr="0" compatLnSpc="1">
            <a:prstTxWarp prst="textNoShape">
              <a:avLst/>
            </a:prstTxWarp>
          </a:bodyPr>
          <a:lstStyle/>
          <a:p>
            <a:pPr algn="r"/>
            <a:r>
              <a:rPr lang="fr-FR" sz="2799" cap="all" dirty="0">
                <a:solidFill>
                  <a:schemeClr val="bg1"/>
                </a:solidFill>
              </a:rPr>
              <a:t>Santé</a:t>
            </a:r>
            <a:endParaRPr lang="fr-FR" sz="2799" i="1" cap="all" dirty="0">
              <a:latin typeface="Trebuchet MS" pitchFamily="34" charset="0"/>
              <a:cs typeface="Arial" charset="0"/>
            </a:endParaRPr>
          </a:p>
        </p:txBody>
      </p:sp>
      <p:sp>
        <p:nvSpPr>
          <p:cNvPr id="21" name="Rectangle 20">
            <a:extLst>
              <a:ext uri="{FF2B5EF4-FFF2-40B4-BE49-F238E27FC236}">
                <a16:creationId xmlns:a16="http://schemas.microsoft.com/office/drawing/2014/main" id="{D0CD99CC-3D77-4FC8-A10B-AD100340FE2B}"/>
              </a:ext>
            </a:extLst>
          </p:cNvPr>
          <p:cNvSpPr/>
          <p:nvPr/>
        </p:nvSpPr>
        <p:spPr bwMode="auto">
          <a:xfrm>
            <a:off x="2640416" y="6187701"/>
            <a:ext cx="2536710" cy="513832"/>
          </a:xfrm>
          <a:prstGeom prst="rect">
            <a:avLst/>
          </a:prstGeom>
          <a:noFill/>
          <a:ln w="12700" cap="flat" cmpd="sng" algn="ctr">
            <a:noFill/>
            <a:prstDash val="solid"/>
            <a:round/>
            <a:headEnd type="none" w="med" len="med"/>
            <a:tailEnd type="none" w="med" len="med"/>
          </a:ln>
          <a:effectLst/>
          <a:extLst/>
        </p:spPr>
        <p:txBody>
          <a:bodyPr vert="horz" wrap="square" lIns="91419" tIns="45709" rIns="91419" bIns="45709" numCol="1" rtlCol="0" anchor="t" anchorCtr="0" compatLnSpc="1">
            <a:prstTxWarp prst="textNoShape">
              <a:avLst/>
            </a:prstTxWarp>
          </a:bodyPr>
          <a:lstStyle/>
          <a:p>
            <a:r>
              <a:rPr lang="fr-FR" sz="2799" cap="all" dirty="0">
                <a:solidFill>
                  <a:schemeClr val="bg1"/>
                </a:solidFill>
              </a:rPr>
              <a:t>Bien-être</a:t>
            </a:r>
            <a:endParaRPr lang="fr-FR" sz="2799" cap="all" dirty="0"/>
          </a:p>
        </p:txBody>
      </p:sp>
      <p:sp>
        <p:nvSpPr>
          <p:cNvPr id="22" name="Rectangle 21">
            <a:extLst>
              <a:ext uri="{FF2B5EF4-FFF2-40B4-BE49-F238E27FC236}">
                <a16:creationId xmlns:a16="http://schemas.microsoft.com/office/drawing/2014/main" id="{30A7835D-E147-40F1-A6F4-C009D0995586}"/>
              </a:ext>
            </a:extLst>
          </p:cNvPr>
          <p:cNvSpPr/>
          <p:nvPr/>
        </p:nvSpPr>
        <p:spPr>
          <a:xfrm>
            <a:off x="5952018" y="1552477"/>
            <a:ext cx="6237779" cy="1517037"/>
          </a:xfrm>
          <a:prstGeom prst="rect">
            <a:avLst/>
          </a:prstGeom>
          <a:solidFill>
            <a:schemeClr val="bg1"/>
          </a:solidFill>
        </p:spPr>
        <p:txBody>
          <a:bodyPr anchor="ctr">
            <a:noAutofit/>
          </a:bodyPr>
          <a:lstStyle/>
          <a:p>
            <a:pPr marL="1347518" fontAlgn="b"/>
            <a:r>
              <a:rPr lang="fr-FR" sz="1400" dirty="0">
                <a:solidFill>
                  <a:srgbClr val="183D8A"/>
                </a:solidFill>
                <a:ea typeface="Tahoma" panose="020B0604030504040204" pitchFamily="34" charset="0"/>
                <a:cs typeface="Tahoma" panose="020B0604030504040204" pitchFamily="34" charset="0"/>
              </a:rPr>
              <a:t>« Le lieu où vous séjournez donne accès à des espaces, des équipements et des activités qui permettent d’entretenir sa santé ou de se remettre en forme tout en se faisant plaisir. Exemples : activités sportives (salle de sport, randonnée, yoga), soins bien-être (SPA, massages), conseils personnalisés (alimentation, …) »</a:t>
            </a:r>
          </a:p>
        </p:txBody>
      </p:sp>
      <p:sp>
        <p:nvSpPr>
          <p:cNvPr id="23" name="Rectangle 22">
            <a:extLst>
              <a:ext uri="{FF2B5EF4-FFF2-40B4-BE49-F238E27FC236}">
                <a16:creationId xmlns:a16="http://schemas.microsoft.com/office/drawing/2014/main" id="{C1C08706-77D7-437F-B5C6-26FAE3760FBA}"/>
              </a:ext>
            </a:extLst>
          </p:cNvPr>
          <p:cNvSpPr/>
          <p:nvPr/>
        </p:nvSpPr>
        <p:spPr>
          <a:xfrm>
            <a:off x="6162502" y="1833638"/>
            <a:ext cx="1035621" cy="861447"/>
          </a:xfrm>
          <a:prstGeom prst="rect">
            <a:avLst/>
          </a:prstGeom>
        </p:spPr>
        <p:txBody>
          <a:bodyPr wrap="none">
            <a:spAutoFit/>
          </a:bodyPr>
          <a:lstStyle/>
          <a:p>
            <a:pPr lvl="0" algn="ctr" fontAlgn="b">
              <a:defRPr/>
            </a:pPr>
            <a:r>
              <a:rPr lang="fr-FR" sz="4999" b="1" dirty="0">
                <a:solidFill>
                  <a:srgbClr val="183D8A"/>
                </a:solidFill>
                <a:latin typeface="+mj-lt"/>
              </a:rPr>
              <a:t>53</a:t>
            </a:r>
            <a:r>
              <a:rPr lang="fr-FR" sz="2400" b="1" dirty="0">
                <a:solidFill>
                  <a:srgbClr val="183D8A"/>
                </a:solidFill>
                <a:latin typeface="+mj-lt"/>
              </a:rPr>
              <a:t>%</a:t>
            </a:r>
            <a:endParaRPr lang="fr-FR" sz="3199" b="1" dirty="0">
              <a:solidFill>
                <a:srgbClr val="183D8A"/>
              </a:solidFill>
              <a:latin typeface="+mj-lt"/>
            </a:endParaRPr>
          </a:p>
        </p:txBody>
      </p:sp>
      <p:pic>
        <p:nvPicPr>
          <p:cNvPr id="18" name="Image 1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82331" y="305596"/>
            <a:ext cx="1817009" cy="337224"/>
          </a:xfrm>
          <a:prstGeom prst="rect">
            <a:avLst/>
          </a:prstGeom>
          <a:noFill/>
        </p:spPr>
      </p:pic>
      <p:sp>
        <p:nvSpPr>
          <p:cNvPr id="19" name="ZoneTexte 18"/>
          <p:cNvSpPr txBox="1"/>
          <p:nvPr/>
        </p:nvSpPr>
        <p:spPr>
          <a:xfrm>
            <a:off x="10271497" y="549346"/>
            <a:ext cx="1594525" cy="369247"/>
          </a:xfrm>
          <a:prstGeom prst="rect">
            <a:avLst/>
          </a:prstGeom>
          <a:noFill/>
        </p:spPr>
        <p:txBody>
          <a:bodyPr wrap="square" rtlCol="0">
            <a:spAutoFit/>
          </a:bodyPr>
          <a:lstStyle/>
          <a:p>
            <a:r>
              <a:rPr lang="fr-FR" dirty="0"/>
              <a:t>2019</a:t>
            </a:r>
          </a:p>
        </p:txBody>
      </p:sp>
    </p:spTree>
    <p:extLst>
      <p:ext uri="{BB962C8B-B14F-4D97-AF65-F5344CB8AC3E}">
        <p14:creationId xmlns:p14="http://schemas.microsoft.com/office/powerpoint/2010/main" val="67302156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RÃ©sultat de recherche d'images pour &quot;TOURISME RESPONSABLE&quot;">
            <a:extLst>
              <a:ext uri="{FF2B5EF4-FFF2-40B4-BE49-F238E27FC236}">
                <a16:creationId xmlns:a16="http://schemas.microsoft.com/office/drawing/2014/main" id="{66CA270C-1D91-4319-BB34-77C116517A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74"/>
          <a:stretch/>
        </p:blipFill>
        <p:spPr bwMode="auto">
          <a:xfrm>
            <a:off x="2205" y="1926645"/>
            <a:ext cx="7317648" cy="4931355"/>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a:extLst>
              <a:ext uri="{FF2B5EF4-FFF2-40B4-BE49-F238E27FC236}">
                <a16:creationId xmlns:a16="http://schemas.microsoft.com/office/drawing/2014/main" id="{D8A4BEFA-1508-46D2-8F44-6DC86AA81B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12453" y="3051935"/>
            <a:ext cx="4079297" cy="3806066"/>
          </a:xfrm>
          <a:prstGeom prst="rect">
            <a:avLst/>
          </a:prstGeom>
        </p:spPr>
      </p:pic>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touriste : des attentes en perpétuelle évolution</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sp>
        <p:nvSpPr>
          <p:cNvPr id="9" name="Titre 1">
            <a:extLst>
              <a:ext uri="{FF2B5EF4-FFF2-40B4-BE49-F238E27FC236}">
                <a16:creationId xmlns:a16="http://schemas.microsoft.com/office/drawing/2014/main" id="{4AE65B82-6359-4ED2-BFA0-8C2FDE4CD732}"/>
              </a:ext>
            </a:extLst>
          </p:cNvPr>
          <p:cNvSpPr txBox="1">
            <a:spLocks/>
          </p:cNvSpPr>
          <p:nvPr/>
        </p:nvSpPr>
        <p:spPr>
          <a:xfrm>
            <a:off x="120719" y="1053286"/>
            <a:ext cx="9045440" cy="571183"/>
          </a:xfrm>
          <a:prstGeom prst="rect">
            <a:avLst/>
          </a:prstGeom>
        </p:spPr>
        <p:txBody>
          <a:bodyPr/>
          <a:lstStyle>
            <a:lvl1pPr algn="ctr" defTabSz="1088502" rtl="0" eaLnBrk="1" latinLnBrk="0" hangingPunct="1">
              <a:spcBef>
                <a:spcPct val="0"/>
              </a:spcBef>
              <a:buNone/>
              <a:defRPr sz="5200" kern="1200">
                <a:solidFill>
                  <a:schemeClr val="tx1"/>
                </a:solidFill>
                <a:latin typeface="+mj-lt"/>
                <a:ea typeface="+mj-ea"/>
                <a:cs typeface="+mj-cs"/>
              </a:defRPr>
            </a:lvl1pPr>
          </a:lstStyle>
          <a:p>
            <a:pPr algn="l"/>
            <a:r>
              <a:rPr lang="fr-FR" sz="2400" dirty="0">
                <a:solidFill>
                  <a:srgbClr val="183D8A"/>
                </a:solidFill>
              </a:rPr>
              <a:t>ATTRACTIVITÉ – AXE </a:t>
            </a:r>
            <a:r>
              <a:rPr lang="fr-FR" sz="2400" cap="all" dirty="0">
                <a:solidFill>
                  <a:srgbClr val="183D8A"/>
                </a:solidFill>
              </a:rPr>
              <a:t>tourisme responsable</a:t>
            </a:r>
            <a:endParaRPr lang="fr-FR" sz="2400" dirty="0">
              <a:solidFill>
                <a:srgbClr val="183D8A"/>
              </a:solidFill>
            </a:endParaRPr>
          </a:p>
        </p:txBody>
      </p:sp>
      <p:sp>
        <p:nvSpPr>
          <p:cNvPr id="16" name="ZoneTexte 15">
            <a:extLst>
              <a:ext uri="{FF2B5EF4-FFF2-40B4-BE49-F238E27FC236}">
                <a16:creationId xmlns:a16="http://schemas.microsoft.com/office/drawing/2014/main" id="{5A74CB8F-9794-46E3-A604-F47B0E4A8DFD}"/>
              </a:ext>
            </a:extLst>
          </p:cNvPr>
          <p:cNvSpPr txBox="1"/>
          <p:nvPr/>
        </p:nvSpPr>
        <p:spPr>
          <a:xfrm>
            <a:off x="120091" y="1682997"/>
            <a:ext cx="5829378" cy="230779"/>
          </a:xfrm>
          <a:prstGeom prst="rect">
            <a:avLst/>
          </a:prstGeom>
          <a:noFill/>
        </p:spPr>
        <p:txBody>
          <a:bodyPr wrap="square" rtlCol="0">
            <a:spAutoFit/>
          </a:bodyPr>
          <a:lstStyle/>
          <a:p>
            <a:r>
              <a:rPr lang="fr-FR" sz="900" i="1" dirty="0">
                <a:solidFill>
                  <a:srgbClr val="183D8A"/>
                </a:solidFill>
              </a:rPr>
              <a:t>% de touristes ayant donné une note d’attractivité ≥ 4/5</a:t>
            </a:r>
          </a:p>
        </p:txBody>
      </p:sp>
      <p:sp>
        <p:nvSpPr>
          <p:cNvPr id="20" name="Rectangle 19">
            <a:extLst>
              <a:ext uri="{FF2B5EF4-FFF2-40B4-BE49-F238E27FC236}">
                <a16:creationId xmlns:a16="http://schemas.microsoft.com/office/drawing/2014/main" id="{AFD176D3-1564-4B0D-A1C9-A2F91D39B1E1}"/>
              </a:ext>
            </a:extLst>
          </p:cNvPr>
          <p:cNvSpPr/>
          <p:nvPr/>
        </p:nvSpPr>
        <p:spPr bwMode="auto">
          <a:xfrm>
            <a:off x="328086" y="5687276"/>
            <a:ext cx="2519697" cy="716177"/>
          </a:xfrm>
          <a:prstGeom prst="rect">
            <a:avLst/>
          </a:prstGeom>
          <a:noFill/>
          <a:ln w="12700" cap="flat" cmpd="sng" algn="ctr">
            <a:noFill/>
            <a:prstDash val="solid"/>
            <a:round/>
            <a:headEnd type="none" w="med" len="med"/>
            <a:tailEnd type="none" w="med" len="med"/>
          </a:ln>
          <a:effectLst/>
          <a:extLst/>
        </p:spPr>
        <p:txBody>
          <a:bodyPr vert="horz" wrap="square" lIns="91419" tIns="45709" rIns="91419" bIns="45709" numCol="1" rtlCol="0" anchor="ctr" anchorCtr="0" compatLnSpc="1">
            <a:prstTxWarp prst="textNoShape">
              <a:avLst/>
            </a:prstTxWarp>
          </a:bodyPr>
          <a:lstStyle/>
          <a:p>
            <a:pPr algn="r"/>
            <a:r>
              <a:rPr lang="fr-FR" sz="2799" cap="all" dirty="0">
                <a:solidFill>
                  <a:schemeClr val="bg1"/>
                </a:solidFill>
              </a:rPr>
              <a:t>tourisme</a:t>
            </a:r>
            <a:endParaRPr lang="fr-FR" sz="2799" i="1" cap="all" dirty="0">
              <a:latin typeface="Trebuchet MS" pitchFamily="34" charset="0"/>
              <a:cs typeface="Arial" charset="0"/>
            </a:endParaRPr>
          </a:p>
        </p:txBody>
      </p:sp>
      <p:sp>
        <p:nvSpPr>
          <p:cNvPr id="21" name="Rectangle 20">
            <a:extLst>
              <a:ext uri="{FF2B5EF4-FFF2-40B4-BE49-F238E27FC236}">
                <a16:creationId xmlns:a16="http://schemas.microsoft.com/office/drawing/2014/main" id="{D0CD99CC-3D77-4FC8-A10B-AD100340FE2B}"/>
              </a:ext>
            </a:extLst>
          </p:cNvPr>
          <p:cNvSpPr/>
          <p:nvPr/>
        </p:nvSpPr>
        <p:spPr bwMode="auto">
          <a:xfrm>
            <a:off x="2640416" y="6187701"/>
            <a:ext cx="3095627" cy="513832"/>
          </a:xfrm>
          <a:prstGeom prst="rect">
            <a:avLst/>
          </a:prstGeom>
          <a:noFill/>
          <a:ln w="12700" cap="flat" cmpd="sng" algn="ctr">
            <a:noFill/>
            <a:prstDash val="solid"/>
            <a:round/>
            <a:headEnd type="none" w="med" len="med"/>
            <a:tailEnd type="none" w="med" len="med"/>
          </a:ln>
          <a:effectLst/>
          <a:extLst/>
        </p:spPr>
        <p:txBody>
          <a:bodyPr vert="horz" wrap="square" lIns="91419" tIns="45709" rIns="91419" bIns="45709" numCol="1" rtlCol="0" anchor="t" anchorCtr="0" compatLnSpc="1">
            <a:prstTxWarp prst="textNoShape">
              <a:avLst/>
            </a:prstTxWarp>
          </a:bodyPr>
          <a:lstStyle/>
          <a:p>
            <a:r>
              <a:rPr lang="fr-FR" sz="2799" cap="all" dirty="0">
                <a:solidFill>
                  <a:schemeClr val="bg1"/>
                </a:solidFill>
              </a:rPr>
              <a:t>responsable</a:t>
            </a:r>
            <a:endParaRPr lang="fr-FR" sz="2799" cap="all" dirty="0"/>
          </a:p>
        </p:txBody>
      </p:sp>
      <p:sp>
        <p:nvSpPr>
          <p:cNvPr id="22" name="Rectangle 21">
            <a:extLst>
              <a:ext uri="{FF2B5EF4-FFF2-40B4-BE49-F238E27FC236}">
                <a16:creationId xmlns:a16="http://schemas.microsoft.com/office/drawing/2014/main" id="{30A7835D-E147-40F1-A6F4-C009D0995586}"/>
              </a:ext>
            </a:extLst>
          </p:cNvPr>
          <p:cNvSpPr/>
          <p:nvPr/>
        </p:nvSpPr>
        <p:spPr>
          <a:xfrm>
            <a:off x="5952018" y="1552477"/>
            <a:ext cx="6237779" cy="1517037"/>
          </a:xfrm>
          <a:prstGeom prst="rect">
            <a:avLst/>
          </a:prstGeom>
          <a:solidFill>
            <a:schemeClr val="bg1"/>
          </a:solidFill>
        </p:spPr>
        <p:txBody>
          <a:bodyPr anchor="ctr">
            <a:noAutofit/>
          </a:bodyPr>
          <a:lstStyle/>
          <a:p>
            <a:pPr marL="1347518" fontAlgn="b"/>
            <a:r>
              <a:rPr lang="fr-FR" sz="1400" dirty="0">
                <a:solidFill>
                  <a:srgbClr val="183D8A"/>
                </a:solidFill>
                <a:ea typeface="Tahoma" panose="020B0604030504040204" pitchFamily="34" charset="0"/>
                <a:cs typeface="Tahoma" panose="020B0604030504040204" pitchFamily="34" charset="0"/>
              </a:rPr>
              <a:t>« Le lieu où vous séjournez affiche des partis pris éthiques. Son mode de fonctionnement vise à œuvrer pour une société meilleure. Il peut s’agir par exemple du respect de l’environnement (économies d’énergie, alimentation biologique) ou d’engagements sociaux : soutien à des causes, embauche de personnel en réinsertion sociale… »</a:t>
            </a:r>
          </a:p>
        </p:txBody>
      </p:sp>
      <p:sp>
        <p:nvSpPr>
          <p:cNvPr id="23" name="Rectangle 22">
            <a:extLst>
              <a:ext uri="{FF2B5EF4-FFF2-40B4-BE49-F238E27FC236}">
                <a16:creationId xmlns:a16="http://schemas.microsoft.com/office/drawing/2014/main" id="{C1C08706-77D7-437F-B5C6-26FAE3760FBA}"/>
              </a:ext>
            </a:extLst>
          </p:cNvPr>
          <p:cNvSpPr/>
          <p:nvPr/>
        </p:nvSpPr>
        <p:spPr>
          <a:xfrm>
            <a:off x="6162502" y="1833638"/>
            <a:ext cx="1035621" cy="861447"/>
          </a:xfrm>
          <a:prstGeom prst="rect">
            <a:avLst/>
          </a:prstGeom>
        </p:spPr>
        <p:txBody>
          <a:bodyPr wrap="none">
            <a:spAutoFit/>
          </a:bodyPr>
          <a:lstStyle/>
          <a:p>
            <a:pPr lvl="0" algn="ctr" fontAlgn="b">
              <a:defRPr/>
            </a:pPr>
            <a:r>
              <a:rPr lang="fr-FR" sz="4999" b="1" dirty="0">
                <a:solidFill>
                  <a:srgbClr val="183D8A"/>
                </a:solidFill>
                <a:latin typeface="+mj-lt"/>
              </a:rPr>
              <a:t>50</a:t>
            </a:r>
            <a:r>
              <a:rPr lang="fr-FR" sz="2400" b="1" dirty="0">
                <a:solidFill>
                  <a:srgbClr val="183D8A"/>
                </a:solidFill>
                <a:latin typeface="+mj-lt"/>
              </a:rPr>
              <a:t>%</a:t>
            </a:r>
            <a:endParaRPr lang="fr-FR" sz="3199" b="1" dirty="0">
              <a:solidFill>
                <a:srgbClr val="183D8A"/>
              </a:solidFill>
              <a:latin typeface="+mj-lt"/>
            </a:endParaRPr>
          </a:p>
        </p:txBody>
      </p:sp>
      <p:pic>
        <p:nvPicPr>
          <p:cNvPr id="18" name="Image 1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82331" y="305596"/>
            <a:ext cx="1817009" cy="337224"/>
          </a:xfrm>
          <a:prstGeom prst="rect">
            <a:avLst/>
          </a:prstGeom>
          <a:noFill/>
        </p:spPr>
      </p:pic>
      <p:sp>
        <p:nvSpPr>
          <p:cNvPr id="19" name="ZoneTexte 18"/>
          <p:cNvSpPr txBox="1"/>
          <p:nvPr/>
        </p:nvSpPr>
        <p:spPr>
          <a:xfrm>
            <a:off x="10271497" y="549346"/>
            <a:ext cx="1594525" cy="369247"/>
          </a:xfrm>
          <a:prstGeom prst="rect">
            <a:avLst/>
          </a:prstGeom>
          <a:noFill/>
        </p:spPr>
        <p:txBody>
          <a:bodyPr wrap="square" rtlCol="0">
            <a:spAutoFit/>
          </a:bodyPr>
          <a:lstStyle/>
          <a:p>
            <a:r>
              <a:rPr lang="fr-FR" dirty="0"/>
              <a:t>2019</a:t>
            </a:r>
          </a:p>
        </p:txBody>
      </p:sp>
    </p:spTree>
    <p:extLst>
      <p:ext uri="{BB962C8B-B14F-4D97-AF65-F5344CB8AC3E}">
        <p14:creationId xmlns:p14="http://schemas.microsoft.com/office/powerpoint/2010/main" val="61557614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girls women people friends smile smiling happy music instrument sunglasses outdoors black and white ">
            <a:extLst>
              <a:ext uri="{FF2B5EF4-FFF2-40B4-BE49-F238E27FC236}">
                <a16:creationId xmlns:a16="http://schemas.microsoft.com/office/drawing/2014/main" id="{D0487AAA-EE36-402F-B083-6538AAA6AF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2" t="66" b="3264"/>
          <a:stretch/>
        </p:blipFill>
        <p:spPr bwMode="auto">
          <a:xfrm>
            <a:off x="2205" y="1917256"/>
            <a:ext cx="7318269" cy="4937338"/>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D5AD2309-5EAB-48C2-931B-4BFE9AA494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12453" y="3077213"/>
            <a:ext cx="4071137" cy="3780788"/>
          </a:xfrm>
          <a:prstGeom prst="rect">
            <a:avLst/>
          </a:prstGeom>
        </p:spPr>
      </p:pic>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touriste : des attentes en perpétuelle évolution</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sp>
        <p:nvSpPr>
          <p:cNvPr id="9" name="Titre 1">
            <a:extLst>
              <a:ext uri="{FF2B5EF4-FFF2-40B4-BE49-F238E27FC236}">
                <a16:creationId xmlns:a16="http://schemas.microsoft.com/office/drawing/2014/main" id="{4AE65B82-6359-4ED2-BFA0-8C2FDE4CD732}"/>
              </a:ext>
            </a:extLst>
          </p:cNvPr>
          <p:cNvSpPr txBox="1">
            <a:spLocks/>
          </p:cNvSpPr>
          <p:nvPr/>
        </p:nvSpPr>
        <p:spPr>
          <a:xfrm>
            <a:off x="120719" y="1053286"/>
            <a:ext cx="9045440" cy="571183"/>
          </a:xfrm>
          <a:prstGeom prst="rect">
            <a:avLst/>
          </a:prstGeom>
        </p:spPr>
        <p:txBody>
          <a:bodyPr/>
          <a:lstStyle>
            <a:lvl1pPr algn="ctr" defTabSz="1088502" rtl="0" eaLnBrk="1" latinLnBrk="0" hangingPunct="1">
              <a:spcBef>
                <a:spcPct val="0"/>
              </a:spcBef>
              <a:buNone/>
              <a:defRPr sz="5200" kern="1200">
                <a:solidFill>
                  <a:schemeClr val="tx1"/>
                </a:solidFill>
                <a:latin typeface="+mj-lt"/>
                <a:ea typeface="+mj-ea"/>
                <a:cs typeface="+mj-cs"/>
              </a:defRPr>
            </a:lvl1pPr>
          </a:lstStyle>
          <a:p>
            <a:pPr algn="l"/>
            <a:r>
              <a:rPr lang="fr-FR" sz="2400" dirty="0">
                <a:solidFill>
                  <a:srgbClr val="183D8A"/>
                </a:solidFill>
              </a:rPr>
              <a:t>ATTRACTIVITÉ – AXE </a:t>
            </a:r>
            <a:r>
              <a:rPr lang="fr-FR" sz="2400" cap="all" dirty="0">
                <a:solidFill>
                  <a:srgbClr val="183D8A"/>
                </a:solidFill>
              </a:rPr>
              <a:t>connexion aux autres</a:t>
            </a:r>
            <a:endParaRPr lang="fr-FR" sz="2400" dirty="0">
              <a:solidFill>
                <a:srgbClr val="183D8A"/>
              </a:solidFill>
            </a:endParaRPr>
          </a:p>
        </p:txBody>
      </p:sp>
      <p:sp>
        <p:nvSpPr>
          <p:cNvPr id="16" name="ZoneTexte 15">
            <a:extLst>
              <a:ext uri="{FF2B5EF4-FFF2-40B4-BE49-F238E27FC236}">
                <a16:creationId xmlns:a16="http://schemas.microsoft.com/office/drawing/2014/main" id="{5A74CB8F-9794-46E3-A604-F47B0E4A8DFD}"/>
              </a:ext>
            </a:extLst>
          </p:cNvPr>
          <p:cNvSpPr txBox="1"/>
          <p:nvPr/>
        </p:nvSpPr>
        <p:spPr>
          <a:xfrm>
            <a:off x="120091" y="1682997"/>
            <a:ext cx="5829378" cy="230779"/>
          </a:xfrm>
          <a:prstGeom prst="rect">
            <a:avLst/>
          </a:prstGeom>
          <a:noFill/>
        </p:spPr>
        <p:txBody>
          <a:bodyPr wrap="square" rtlCol="0">
            <a:spAutoFit/>
          </a:bodyPr>
          <a:lstStyle/>
          <a:p>
            <a:r>
              <a:rPr lang="fr-FR" sz="900" i="1" dirty="0">
                <a:solidFill>
                  <a:srgbClr val="183D8A"/>
                </a:solidFill>
              </a:rPr>
              <a:t>% de touristes ayant donné une note d’attractivité ≥ 4/5</a:t>
            </a:r>
          </a:p>
        </p:txBody>
      </p:sp>
      <p:sp>
        <p:nvSpPr>
          <p:cNvPr id="20" name="Rectangle 19">
            <a:extLst>
              <a:ext uri="{FF2B5EF4-FFF2-40B4-BE49-F238E27FC236}">
                <a16:creationId xmlns:a16="http://schemas.microsoft.com/office/drawing/2014/main" id="{AFD176D3-1564-4B0D-A1C9-A2F91D39B1E1}"/>
              </a:ext>
            </a:extLst>
          </p:cNvPr>
          <p:cNvSpPr/>
          <p:nvPr/>
        </p:nvSpPr>
        <p:spPr bwMode="auto">
          <a:xfrm>
            <a:off x="328086" y="5687276"/>
            <a:ext cx="2519697" cy="716177"/>
          </a:xfrm>
          <a:prstGeom prst="rect">
            <a:avLst/>
          </a:prstGeom>
          <a:noFill/>
          <a:ln w="12700" cap="flat" cmpd="sng" algn="ctr">
            <a:noFill/>
            <a:prstDash val="solid"/>
            <a:round/>
            <a:headEnd type="none" w="med" len="med"/>
            <a:tailEnd type="none" w="med" len="med"/>
          </a:ln>
          <a:effectLst/>
          <a:extLst/>
        </p:spPr>
        <p:txBody>
          <a:bodyPr vert="horz" wrap="square" lIns="91419" tIns="45709" rIns="91419" bIns="45709" numCol="1" rtlCol="0" anchor="ctr" anchorCtr="0" compatLnSpc="1">
            <a:prstTxWarp prst="textNoShape">
              <a:avLst/>
            </a:prstTxWarp>
          </a:bodyPr>
          <a:lstStyle/>
          <a:p>
            <a:pPr algn="r"/>
            <a:r>
              <a:rPr lang="fr-FR" sz="2799" cap="all" dirty="0">
                <a:solidFill>
                  <a:schemeClr val="bg1"/>
                </a:solidFill>
              </a:rPr>
              <a:t>connexion</a:t>
            </a:r>
            <a:endParaRPr lang="fr-FR" sz="2799" i="1" cap="all" dirty="0">
              <a:latin typeface="Trebuchet MS" pitchFamily="34" charset="0"/>
              <a:cs typeface="Arial" charset="0"/>
            </a:endParaRPr>
          </a:p>
        </p:txBody>
      </p:sp>
      <p:sp>
        <p:nvSpPr>
          <p:cNvPr id="21" name="Rectangle 20">
            <a:extLst>
              <a:ext uri="{FF2B5EF4-FFF2-40B4-BE49-F238E27FC236}">
                <a16:creationId xmlns:a16="http://schemas.microsoft.com/office/drawing/2014/main" id="{D0CD99CC-3D77-4FC8-A10B-AD100340FE2B}"/>
              </a:ext>
            </a:extLst>
          </p:cNvPr>
          <p:cNvSpPr/>
          <p:nvPr/>
        </p:nvSpPr>
        <p:spPr bwMode="auto">
          <a:xfrm>
            <a:off x="2640416" y="6187701"/>
            <a:ext cx="3095627" cy="513832"/>
          </a:xfrm>
          <a:prstGeom prst="rect">
            <a:avLst/>
          </a:prstGeom>
          <a:noFill/>
          <a:ln w="12700" cap="flat" cmpd="sng" algn="ctr">
            <a:noFill/>
            <a:prstDash val="solid"/>
            <a:round/>
            <a:headEnd type="none" w="med" len="med"/>
            <a:tailEnd type="none" w="med" len="med"/>
          </a:ln>
          <a:effectLst/>
          <a:extLst/>
        </p:spPr>
        <p:txBody>
          <a:bodyPr vert="horz" wrap="square" lIns="91419" tIns="45709" rIns="91419" bIns="45709" numCol="1" rtlCol="0" anchor="t" anchorCtr="0" compatLnSpc="1">
            <a:prstTxWarp prst="textNoShape">
              <a:avLst/>
            </a:prstTxWarp>
          </a:bodyPr>
          <a:lstStyle/>
          <a:p>
            <a:r>
              <a:rPr lang="fr-FR" sz="2799" cap="all" dirty="0">
                <a:solidFill>
                  <a:schemeClr val="bg1"/>
                </a:solidFill>
              </a:rPr>
              <a:t>Aux autres</a:t>
            </a:r>
            <a:endParaRPr lang="fr-FR" sz="2799" cap="all" dirty="0"/>
          </a:p>
        </p:txBody>
      </p:sp>
      <p:sp>
        <p:nvSpPr>
          <p:cNvPr id="22" name="Rectangle 21">
            <a:extLst>
              <a:ext uri="{FF2B5EF4-FFF2-40B4-BE49-F238E27FC236}">
                <a16:creationId xmlns:a16="http://schemas.microsoft.com/office/drawing/2014/main" id="{30A7835D-E147-40F1-A6F4-C009D0995586}"/>
              </a:ext>
            </a:extLst>
          </p:cNvPr>
          <p:cNvSpPr/>
          <p:nvPr/>
        </p:nvSpPr>
        <p:spPr>
          <a:xfrm>
            <a:off x="5952018" y="1552477"/>
            <a:ext cx="6237779" cy="1517037"/>
          </a:xfrm>
          <a:prstGeom prst="rect">
            <a:avLst/>
          </a:prstGeom>
          <a:solidFill>
            <a:schemeClr val="bg1"/>
          </a:solidFill>
        </p:spPr>
        <p:txBody>
          <a:bodyPr anchor="ctr">
            <a:noAutofit/>
          </a:bodyPr>
          <a:lstStyle/>
          <a:p>
            <a:pPr marL="1347518" fontAlgn="b"/>
            <a:r>
              <a:rPr lang="fr-FR" sz="1400" dirty="0">
                <a:solidFill>
                  <a:srgbClr val="183D8A"/>
                </a:solidFill>
                <a:ea typeface="Tahoma" panose="020B0604030504040204" pitchFamily="34" charset="0"/>
                <a:cs typeface="Tahoma" panose="020B0604030504040204" pitchFamily="34" charset="0"/>
              </a:rPr>
              <a:t>« Le lieu où vous séjournez vous donne accès à des espaces conviviaux (salle de jeux, bar, dancing, espace barbecue…), des activités et des animations qui facilitent les rencontres. Ce lieu donne l’occasion de partager de bons moments, de se faire des amis ou de lier de nouveaux contacts professionnels  »</a:t>
            </a:r>
          </a:p>
        </p:txBody>
      </p:sp>
      <p:sp>
        <p:nvSpPr>
          <p:cNvPr id="23" name="Rectangle 22">
            <a:extLst>
              <a:ext uri="{FF2B5EF4-FFF2-40B4-BE49-F238E27FC236}">
                <a16:creationId xmlns:a16="http://schemas.microsoft.com/office/drawing/2014/main" id="{C1C08706-77D7-437F-B5C6-26FAE3760FBA}"/>
              </a:ext>
            </a:extLst>
          </p:cNvPr>
          <p:cNvSpPr/>
          <p:nvPr/>
        </p:nvSpPr>
        <p:spPr>
          <a:xfrm>
            <a:off x="6162502" y="1833638"/>
            <a:ext cx="1035621" cy="861447"/>
          </a:xfrm>
          <a:prstGeom prst="rect">
            <a:avLst/>
          </a:prstGeom>
        </p:spPr>
        <p:txBody>
          <a:bodyPr wrap="none">
            <a:spAutoFit/>
          </a:bodyPr>
          <a:lstStyle/>
          <a:p>
            <a:pPr lvl="0" algn="ctr" fontAlgn="b">
              <a:defRPr/>
            </a:pPr>
            <a:r>
              <a:rPr lang="fr-FR" sz="4999" b="1" dirty="0">
                <a:solidFill>
                  <a:srgbClr val="183D8A"/>
                </a:solidFill>
                <a:latin typeface="+mj-lt"/>
              </a:rPr>
              <a:t>43</a:t>
            </a:r>
            <a:r>
              <a:rPr lang="fr-FR" sz="2400" b="1" dirty="0">
                <a:solidFill>
                  <a:srgbClr val="183D8A"/>
                </a:solidFill>
                <a:latin typeface="+mj-lt"/>
              </a:rPr>
              <a:t>%</a:t>
            </a:r>
            <a:endParaRPr lang="fr-FR" sz="3199" b="1" dirty="0">
              <a:solidFill>
                <a:srgbClr val="183D8A"/>
              </a:solidFill>
              <a:latin typeface="+mj-lt"/>
            </a:endParaRPr>
          </a:p>
        </p:txBody>
      </p:sp>
      <p:pic>
        <p:nvPicPr>
          <p:cNvPr id="18" name="Image 1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82331" y="305596"/>
            <a:ext cx="1817009" cy="337224"/>
          </a:xfrm>
          <a:prstGeom prst="rect">
            <a:avLst/>
          </a:prstGeom>
          <a:noFill/>
        </p:spPr>
      </p:pic>
      <p:sp>
        <p:nvSpPr>
          <p:cNvPr id="19" name="ZoneTexte 18"/>
          <p:cNvSpPr txBox="1"/>
          <p:nvPr/>
        </p:nvSpPr>
        <p:spPr>
          <a:xfrm>
            <a:off x="10271497" y="549346"/>
            <a:ext cx="1594525" cy="369247"/>
          </a:xfrm>
          <a:prstGeom prst="rect">
            <a:avLst/>
          </a:prstGeom>
          <a:noFill/>
        </p:spPr>
        <p:txBody>
          <a:bodyPr wrap="square" rtlCol="0">
            <a:spAutoFit/>
          </a:bodyPr>
          <a:lstStyle/>
          <a:p>
            <a:r>
              <a:rPr lang="fr-FR" dirty="0"/>
              <a:t>2019</a:t>
            </a:r>
          </a:p>
        </p:txBody>
      </p:sp>
    </p:spTree>
    <p:extLst>
      <p:ext uri="{BB962C8B-B14F-4D97-AF65-F5344CB8AC3E}">
        <p14:creationId xmlns:p14="http://schemas.microsoft.com/office/powerpoint/2010/main" val="147928300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touriste : des attentes en perpétuelle évolution</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sp>
        <p:nvSpPr>
          <p:cNvPr id="20" name="Rectangle 19">
            <a:extLst>
              <a:ext uri="{FF2B5EF4-FFF2-40B4-BE49-F238E27FC236}">
                <a16:creationId xmlns:a16="http://schemas.microsoft.com/office/drawing/2014/main" id="{AFD176D3-1564-4B0D-A1C9-A2F91D39B1E1}"/>
              </a:ext>
            </a:extLst>
          </p:cNvPr>
          <p:cNvSpPr/>
          <p:nvPr/>
        </p:nvSpPr>
        <p:spPr bwMode="auto">
          <a:xfrm>
            <a:off x="328086" y="5687276"/>
            <a:ext cx="2519697" cy="716177"/>
          </a:xfrm>
          <a:prstGeom prst="rect">
            <a:avLst/>
          </a:prstGeom>
          <a:noFill/>
          <a:ln w="12700" cap="flat" cmpd="sng" algn="ctr">
            <a:noFill/>
            <a:prstDash val="solid"/>
            <a:round/>
            <a:headEnd type="none" w="med" len="med"/>
            <a:tailEnd type="none" w="med" len="med"/>
          </a:ln>
          <a:effectLst/>
          <a:extLst/>
        </p:spPr>
        <p:txBody>
          <a:bodyPr vert="horz" wrap="square" lIns="91419" tIns="45709" rIns="91419" bIns="45709" numCol="1" rtlCol="0" anchor="ctr" anchorCtr="0" compatLnSpc="1">
            <a:prstTxWarp prst="textNoShape">
              <a:avLst/>
            </a:prstTxWarp>
          </a:bodyPr>
          <a:lstStyle/>
          <a:p>
            <a:pPr algn="r"/>
            <a:r>
              <a:rPr lang="fr-FR" sz="2799" cap="all" dirty="0">
                <a:solidFill>
                  <a:schemeClr val="bg1"/>
                </a:solidFill>
              </a:rPr>
              <a:t>connexion</a:t>
            </a:r>
            <a:endParaRPr lang="fr-FR" sz="2799" i="1" cap="all" dirty="0">
              <a:latin typeface="Trebuchet MS" pitchFamily="34" charset="0"/>
              <a:cs typeface="Arial" charset="0"/>
            </a:endParaRPr>
          </a:p>
        </p:txBody>
      </p:sp>
      <p:sp>
        <p:nvSpPr>
          <p:cNvPr id="21" name="Rectangle 20">
            <a:extLst>
              <a:ext uri="{FF2B5EF4-FFF2-40B4-BE49-F238E27FC236}">
                <a16:creationId xmlns:a16="http://schemas.microsoft.com/office/drawing/2014/main" id="{D0CD99CC-3D77-4FC8-A10B-AD100340FE2B}"/>
              </a:ext>
            </a:extLst>
          </p:cNvPr>
          <p:cNvSpPr/>
          <p:nvPr/>
        </p:nvSpPr>
        <p:spPr bwMode="auto">
          <a:xfrm>
            <a:off x="2640416" y="6187701"/>
            <a:ext cx="3095627" cy="513832"/>
          </a:xfrm>
          <a:prstGeom prst="rect">
            <a:avLst/>
          </a:prstGeom>
          <a:noFill/>
          <a:ln w="12700" cap="flat" cmpd="sng" algn="ctr">
            <a:noFill/>
            <a:prstDash val="solid"/>
            <a:round/>
            <a:headEnd type="none" w="med" len="med"/>
            <a:tailEnd type="none" w="med" len="med"/>
          </a:ln>
          <a:effectLst/>
          <a:extLst/>
        </p:spPr>
        <p:txBody>
          <a:bodyPr vert="horz" wrap="square" lIns="91419" tIns="45709" rIns="91419" bIns="45709" numCol="1" rtlCol="0" anchor="t" anchorCtr="0" compatLnSpc="1">
            <a:prstTxWarp prst="textNoShape">
              <a:avLst/>
            </a:prstTxWarp>
          </a:bodyPr>
          <a:lstStyle/>
          <a:p>
            <a:r>
              <a:rPr lang="fr-FR" sz="2799" cap="all" dirty="0">
                <a:solidFill>
                  <a:schemeClr val="bg1"/>
                </a:solidFill>
              </a:rPr>
              <a:t>Aux autres</a:t>
            </a:r>
            <a:endParaRPr lang="fr-FR" sz="2799" cap="all" dirty="0"/>
          </a:p>
        </p:txBody>
      </p:sp>
      <p:sp>
        <p:nvSpPr>
          <p:cNvPr id="15" name="Rectangle 14"/>
          <p:cNvSpPr/>
          <p:nvPr/>
        </p:nvSpPr>
        <p:spPr>
          <a:xfrm>
            <a:off x="768641" y="1485234"/>
            <a:ext cx="11374631" cy="1507756"/>
          </a:xfrm>
          <a:prstGeom prst="rect">
            <a:avLst/>
          </a:prstGeom>
        </p:spPr>
        <p:txBody>
          <a:bodyPr wrap="square">
            <a:spAutoFit/>
          </a:bodyPr>
          <a:lstStyle/>
          <a:p>
            <a:pPr>
              <a:spcAft>
                <a:spcPts val="1200"/>
              </a:spcAft>
            </a:pPr>
            <a:r>
              <a:rPr lang="fr-FR" dirty="0">
                <a:solidFill>
                  <a:srgbClr val="183D8A"/>
                </a:solidFill>
              </a:rPr>
              <a:t>Impacts liés aux changements climatiques</a:t>
            </a:r>
            <a:br>
              <a:rPr lang="fr-FR" dirty="0">
                <a:solidFill>
                  <a:srgbClr val="183D8A"/>
                </a:solidFill>
              </a:rPr>
            </a:br>
            <a:r>
              <a:rPr lang="fr-FR" dirty="0">
                <a:solidFill>
                  <a:srgbClr val="183D8A"/>
                </a:solidFill>
              </a:rPr>
              <a:t>Préservation de l’environnement et des ressources</a:t>
            </a:r>
            <a:br>
              <a:rPr lang="fr-FR" dirty="0">
                <a:solidFill>
                  <a:srgbClr val="183D8A"/>
                </a:solidFill>
              </a:rPr>
            </a:br>
            <a:r>
              <a:rPr lang="fr-FR" dirty="0">
                <a:solidFill>
                  <a:srgbClr val="183D8A"/>
                </a:solidFill>
              </a:rPr>
              <a:t>Elargissement du champ concurrentiel</a:t>
            </a:r>
            <a:br>
              <a:rPr lang="fr-FR" dirty="0">
                <a:solidFill>
                  <a:srgbClr val="183D8A"/>
                </a:solidFill>
              </a:rPr>
            </a:br>
            <a:r>
              <a:rPr lang="fr-FR" dirty="0">
                <a:solidFill>
                  <a:srgbClr val="E6312E"/>
                </a:solidFill>
              </a:rPr>
              <a:t>Rationalisation du foncier et des opérations immobilières </a:t>
            </a:r>
            <a:br>
              <a:rPr lang="fr-FR" dirty="0">
                <a:solidFill>
                  <a:srgbClr val="E6312E"/>
                </a:solidFill>
              </a:rPr>
            </a:br>
            <a:r>
              <a:rPr lang="fr-FR" dirty="0">
                <a:solidFill>
                  <a:srgbClr val="183D8A"/>
                </a:solidFill>
              </a:rPr>
              <a:t>Evolution des attentes des clientèles</a:t>
            </a:r>
          </a:p>
        </p:txBody>
      </p:sp>
      <p:sp>
        <p:nvSpPr>
          <p:cNvPr id="25" name="Titre 1">
            <a:extLst>
              <a:ext uri="{FF2B5EF4-FFF2-40B4-BE49-F238E27FC236}">
                <a16:creationId xmlns:a16="http://schemas.microsoft.com/office/drawing/2014/main" id="{4AE65B82-6359-4ED2-BFA0-8C2FDE4CD732}"/>
              </a:ext>
            </a:extLst>
          </p:cNvPr>
          <p:cNvSpPr txBox="1">
            <a:spLocks/>
          </p:cNvSpPr>
          <p:nvPr/>
        </p:nvSpPr>
        <p:spPr>
          <a:xfrm>
            <a:off x="120719" y="1053286"/>
            <a:ext cx="9430865" cy="571183"/>
          </a:xfrm>
          <a:prstGeom prst="rect">
            <a:avLst/>
          </a:prstGeom>
        </p:spPr>
        <p:txBody>
          <a:bodyPr/>
          <a:lstStyle>
            <a:lvl1pPr algn="ctr" defTabSz="1088502" rtl="0" eaLnBrk="1" latinLnBrk="0" hangingPunct="1">
              <a:spcBef>
                <a:spcPct val="0"/>
              </a:spcBef>
              <a:buNone/>
              <a:defRPr sz="5200" kern="1200">
                <a:solidFill>
                  <a:schemeClr val="tx1"/>
                </a:solidFill>
                <a:latin typeface="+mj-lt"/>
                <a:ea typeface="+mj-ea"/>
                <a:cs typeface="+mj-cs"/>
              </a:defRPr>
            </a:lvl1pPr>
          </a:lstStyle>
          <a:p>
            <a:pPr algn="l"/>
            <a:r>
              <a:rPr lang="fr-FR" sz="2400" cap="all" dirty="0">
                <a:solidFill>
                  <a:srgbClr val="183D8A"/>
                </a:solidFill>
              </a:rPr>
              <a:t>Dessiner l’avenir en intégrant de nombreux paramètres</a:t>
            </a:r>
          </a:p>
        </p:txBody>
      </p:sp>
    </p:spTree>
    <p:extLst>
      <p:ext uri="{BB962C8B-B14F-4D97-AF65-F5344CB8AC3E}">
        <p14:creationId xmlns:p14="http://schemas.microsoft.com/office/powerpoint/2010/main" val="367133059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touriste : des attentes en perpétuelle évolution</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sp>
        <p:nvSpPr>
          <p:cNvPr id="20" name="Rectangle 19">
            <a:extLst>
              <a:ext uri="{FF2B5EF4-FFF2-40B4-BE49-F238E27FC236}">
                <a16:creationId xmlns:a16="http://schemas.microsoft.com/office/drawing/2014/main" id="{AFD176D3-1564-4B0D-A1C9-A2F91D39B1E1}"/>
              </a:ext>
            </a:extLst>
          </p:cNvPr>
          <p:cNvSpPr/>
          <p:nvPr/>
        </p:nvSpPr>
        <p:spPr bwMode="auto">
          <a:xfrm>
            <a:off x="328086" y="5687276"/>
            <a:ext cx="2519697" cy="716177"/>
          </a:xfrm>
          <a:prstGeom prst="rect">
            <a:avLst/>
          </a:prstGeom>
          <a:noFill/>
          <a:ln w="12700" cap="flat" cmpd="sng" algn="ctr">
            <a:noFill/>
            <a:prstDash val="solid"/>
            <a:round/>
            <a:headEnd type="none" w="med" len="med"/>
            <a:tailEnd type="none" w="med" len="med"/>
          </a:ln>
          <a:effectLst/>
          <a:extLst/>
        </p:spPr>
        <p:txBody>
          <a:bodyPr vert="horz" wrap="square" lIns="91419" tIns="45709" rIns="91419" bIns="45709" numCol="1" rtlCol="0" anchor="ctr" anchorCtr="0" compatLnSpc="1">
            <a:prstTxWarp prst="textNoShape">
              <a:avLst/>
            </a:prstTxWarp>
          </a:bodyPr>
          <a:lstStyle/>
          <a:p>
            <a:pPr algn="r"/>
            <a:r>
              <a:rPr lang="fr-FR" sz="2799" cap="all" dirty="0">
                <a:solidFill>
                  <a:schemeClr val="bg1"/>
                </a:solidFill>
              </a:rPr>
              <a:t>connexion</a:t>
            </a:r>
            <a:endParaRPr lang="fr-FR" sz="2799" i="1" cap="all" dirty="0">
              <a:latin typeface="Trebuchet MS" pitchFamily="34" charset="0"/>
              <a:cs typeface="Arial" charset="0"/>
            </a:endParaRPr>
          </a:p>
        </p:txBody>
      </p:sp>
      <p:sp>
        <p:nvSpPr>
          <p:cNvPr id="21" name="Rectangle 20">
            <a:extLst>
              <a:ext uri="{FF2B5EF4-FFF2-40B4-BE49-F238E27FC236}">
                <a16:creationId xmlns:a16="http://schemas.microsoft.com/office/drawing/2014/main" id="{D0CD99CC-3D77-4FC8-A10B-AD100340FE2B}"/>
              </a:ext>
            </a:extLst>
          </p:cNvPr>
          <p:cNvSpPr/>
          <p:nvPr/>
        </p:nvSpPr>
        <p:spPr bwMode="auto">
          <a:xfrm>
            <a:off x="2640416" y="6187701"/>
            <a:ext cx="3095627" cy="513832"/>
          </a:xfrm>
          <a:prstGeom prst="rect">
            <a:avLst/>
          </a:prstGeom>
          <a:noFill/>
          <a:ln w="12700" cap="flat" cmpd="sng" algn="ctr">
            <a:noFill/>
            <a:prstDash val="solid"/>
            <a:round/>
            <a:headEnd type="none" w="med" len="med"/>
            <a:tailEnd type="none" w="med" len="med"/>
          </a:ln>
          <a:effectLst/>
          <a:extLst/>
        </p:spPr>
        <p:txBody>
          <a:bodyPr vert="horz" wrap="square" lIns="91419" tIns="45709" rIns="91419" bIns="45709" numCol="1" rtlCol="0" anchor="t" anchorCtr="0" compatLnSpc="1">
            <a:prstTxWarp prst="textNoShape">
              <a:avLst/>
            </a:prstTxWarp>
          </a:bodyPr>
          <a:lstStyle/>
          <a:p>
            <a:r>
              <a:rPr lang="fr-FR" sz="2799" cap="all" dirty="0">
                <a:solidFill>
                  <a:schemeClr val="bg1"/>
                </a:solidFill>
              </a:rPr>
              <a:t>Aux autres</a:t>
            </a:r>
            <a:endParaRPr lang="fr-FR" sz="2799" cap="all" dirty="0"/>
          </a:p>
        </p:txBody>
      </p:sp>
      <p:sp>
        <p:nvSpPr>
          <p:cNvPr id="15" name="Rectangle 14"/>
          <p:cNvSpPr/>
          <p:nvPr/>
        </p:nvSpPr>
        <p:spPr>
          <a:xfrm>
            <a:off x="768641" y="1485234"/>
            <a:ext cx="11374631" cy="1507756"/>
          </a:xfrm>
          <a:prstGeom prst="rect">
            <a:avLst/>
          </a:prstGeom>
        </p:spPr>
        <p:txBody>
          <a:bodyPr wrap="square">
            <a:spAutoFit/>
          </a:bodyPr>
          <a:lstStyle/>
          <a:p>
            <a:pPr>
              <a:spcAft>
                <a:spcPts val="1200"/>
              </a:spcAft>
            </a:pPr>
            <a:r>
              <a:rPr lang="fr-FR" dirty="0">
                <a:solidFill>
                  <a:srgbClr val="183D8A"/>
                </a:solidFill>
              </a:rPr>
              <a:t>Impacts liés aux changements climatiques</a:t>
            </a:r>
            <a:br>
              <a:rPr lang="fr-FR" dirty="0">
                <a:solidFill>
                  <a:srgbClr val="183D8A"/>
                </a:solidFill>
              </a:rPr>
            </a:br>
            <a:r>
              <a:rPr lang="fr-FR" dirty="0">
                <a:solidFill>
                  <a:srgbClr val="183D8A"/>
                </a:solidFill>
              </a:rPr>
              <a:t>Préservation de l’environnement et des ressources</a:t>
            </a:r>
            <a:br>
              <a:rPr lang="fr-FR" dirty="0">
                <a:solidFill>
                  <a:srgbClr val="183D8A"/>
                </a:solidFill>
              </a:rPr>
            </a:br>
            <a:r>
              <a:rPr lang="fr-FR" dirty="0">
                <a:solidFill>
                  <a:srgbClr val="183D8A"/>
                </a:solidFill>
              </a:rPr>
              <a:t>Elargissement du champ concurrentiel</a:t>
            </a:r>
            <a:br>
              <a:rPr lang="fr-FR" dirty="0">
                <a:solidFill>
                  <a:srgbClr val="183D8A"/>
                </a:solidFill>
              </a:rPr>
            </a:br>
            <a:r>
              <a:rPr lang="fr-FR" dirty="0">
                <a:solidFill>
                  <a:srgbClr val="183D8A"/>
                </a:solidFill>
              </a:rPr>
              <a:t>Rationalisation du foncier et des opérations immobilières </a:t>
            </a:r>
            <a:br>
              <a:rPr lang="fr-FR" dirty="0">
                <a:solidFill>
                  <a:srgbClr val="183D8A"/>
                </a:solidFill>
              </a:rPr>
            </a:br>
            <a:r>
              <a:rPr lang="fr-FR" dirty="0">
                <a:solidFill>
                  <a:srgbClr val="E6312E"/>
                </a:solidFill>
              </a:rPr>
              <a:t>Evolution des attentes des clientèles</a:t>
            </a:r>
          </a:p>
        </p:txBody>
      </p:sp>
      <p:pic>
        <p:nvPicPr>
          <p:cNvPr id="17" name="Image 16"/>
          <p:cNvPicPr>
            <a:picLocks noChangeAspect="1"/>
          </p:cNvPicPr>
          <p:nvPr/>
        </p:nvPicPr>
        <p:blipFill rotWithShape="1">
          <a:blip r:embed="rId3"/>
          <a:srcRect t="592" r="39190" b="42528"/>
          <a:stretch/>
        </p:blipFill>
        <p:spPr>
          <a:xfrm>
            <a:off x="8295925" y="857373"/>
            <a:ext cx="3893872" cy="2126136"/>
          </a:xfrm>
          <a:prstGeom prst="rect">
            <a:avLst/>
          </a:prstGeom>
        </p:spPr>
      </p:pic>
      <p:pic>
        <p:nvPicPr>
          <p:cNvPr id="18" name="Image 17"/>
          <p:cNvPicPr>
            <a:picLocks noChangeAspect="1"/>
          </p:cNvPicPr>
          <p:nvPr/>
        </p:nvPicPr>
        <p:blipFill>
          <a:blip r:embed="rId4"/>
          <a:stretch>
            <a:fillRect/>
          </a:stretch>
        </p:blipFill>
        <p:spPr>
          <a:xfrm>
            <a:off x="1200589" y="2826319"/>
            <a:ext cx="9618853" cy="4031681"/>
          </a:xfrm>
          <a:prstGeom prst="rect">
            <a:avLst/>
          </a:prstGeom>
        </p:spPr>
      </p:pic>
      <p:pic>
        <p:nvPicPr>
          <p:cNvPr id="19" name="Image 1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82331" y="305596"/>
            <a:ext cx="1817009" cy="337224"/>
          </a:xfrm>
          <a:prstGeom prst="rect">
            <a:avLst/>
          </a:prstGeom>
          <a:noFill/>
        </p:spPr>
      </p:pic>
      <p:sp>
        <p:nvSpPr>
          <p:cNvPr id="24" name="ZoneTexte 23"/>
          <p:cNvSpPr txBox="1"/>
          <p:nvPr/>
        </p:nvSpPr>
        <p:spPr>
          <a:xfrm>
            <a:off x="10271497" y="549346"/>
            <a:ext cx="1594525" cy="369247"/>
          </a:xfrm>
          <a:prstGeom prst="rect">
            <a:avLst/>
          </a:prstGeom>
          <a:noFill/>
        </p:spPr>
        <p:txBody>
          <a:bodyPr wrap="square" rtlCol="0">
            <a:spAutoFit/>
          </a:bodyPr>
          <a:lstStyle/>
          <a:p>
            <a:r>
              <a:rPr lang="fr-FR" dirty="0"/>
              <a:t>2020</a:t>
            </a:r>
          </a:p>
        </p:txBody>
      </p:sp>
      <p:sp>
        <p:nvSpPr>
          <p:cNvPr id="25" name="Titre 1">
            <a:extLst>
              <a:ext uri="{FF2B5EF4-FFF2-40B4-BE49-F238E27FC236}">
                <a16:creationId xmlns:a16="http://schemas.microsoft.com/office/drawing/2014/main" id="{4AE65B82-6359-4ED2-BFA0-8C2FDE4CD732}"/>
              </a:ext>
            </a:extLst>
          </p:cNvPr>
          <p:cNvSpPr txBox="1">
            <a:spLocks/>
          </p:cNvSpPr>
          <p:nvPr/>
        </p:nvSpPr>
        <p:spPr>
          <a:xfrm>
            <a:off x="120719" y="1053286"/>
            <a:ext cx="9430865" cy="571183"/>
          </a:xfrm>
          <a:prstGeom prst="rect">
            <a:avLst/>
          </a:prstGeom>
        </p:spPr>
        <p:txBody>
          <a:bodyPr/>
          <a:lstStyle>
            <a:lvl1pPr algn="ctr" defTabSz="1088502" rtl="0" eaLnBrk="1" latinLnBrk="0" hangingPunct="1">
              <a:spcBef>
                <a:spcPct val="0"/>
              </a:spcBef>
              <a:buNone/>
              <a:defRPr sz="5200" kern="1200">
                <a:solidFill>
                  <a:schemeClr val="tx1"/>
                </a:solidFill>
                <a:latin typeface="+mj-lt"/>
                <a:ea typeface="+mj-ea"/>
                <a:cs typeface="+mj-cs"/>
              </a:defRPr>
            </a:lvl1pPr>
          </a:lstStyle>
          <a:p>
            <a:pPr algn="l"/>
            <a:r>
              <a:rPr lang="fr-FR" sz="2400" cap="all" dirty="0">
                <a:solidFill>
                  <a:srgbClr val="183D8A"/>
                </a:solidFill>
              </a:rPr>
              <a:t>Dessiner l’avenir en intégrant de nombreux paramètres</a:t>
            </a:r>
          </a:p>
        </p:txBody>
      </p:sp>
    </p:spTree>
    <p:extLst>
      <p:ext uri="{BB962C8B-B14F-4D97-AF65-F5344CB8AC3E}">
        <p14:creationId xmlns:p14="http://schemas.microsoft.com/office/powerpoint/2010/main" val="296111561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Foncier et l’immobilier : base de l’offre touristique</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grpSp>
        <p:nvGrpSpPr>
          <p:cNvPr id="8" name="Groupe 7"/>
          <p:cNvGrpSpPr/>
          <p:nvPr/>
        </p:nvGrpSpPr>
        <p:grpSpPr>
          <a:xfrm>
            <a:off x="120719" y="1056187"/>
            <a:ext cx="11879415" cy="5684414"/>
            <a:chOff x="120719" y="1056187"/>
            <a:chExt cx="11879415" cy="5684414"/>
          </a:xfrm>
        </p:grpSpPr>
        <p:grpSp>
          <p:nvGrpSpPr>
            <p:cNvPr id="6" name="Groupe 5"/>
            <p:cNvGrpSpPr/>
            <p:nvPr/>
          </p:nvGrpSpPr>
          <p:grpSpPr>
            <a:xfrm>
              <a:off x="120719" y="1056187"/>
              <a:ext cx="11879415" cy="4257517"/>
              <a:chOff x="120719" y="1056187"/>
              <a:chExt cx="11879415" cy="4257517"/>
            </a:xfrm>
          </p:grpSpPr>
          <p:sp>
            <p:nvSpPr>
              <p:cNvPr id="7" name="Rectangle 6"/>
              <p:cNvSpPr/>
              <p:nvPr/>
            </p:nvSpPr>
            <p:spPr>
              <a:xfrm>
                <a:off x="192661" y="2258719"/>
                <a:ext cx="3455634" cy="983783"/>
              </a:xfrm>
              <a:prstGeom prst="rect">
                <a:avLst/>
              </a:prstGeom>
              <a:solidFill>
                <a:srgbClr val="183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Bahnschrift" panose="020B0502040204020203" pitchFamily="34" charset="0"/>
                  </a:rPr>
                  <a:t>Motifs</a:t>
                </a:r>
              </a:p>
            </p:txBody>
          </p:sp>
          <p:sp>
            <p:nvSpPr>
              <p:cNvPr id="2" name="Rectangle 1"/>
              <p:cNvSpPr/>
              <p:nvPr/>
            </p:nvSpPr>
            <p:spPr>
              <a:xfrm>
                <a:off x="193454" y="1056187"/>
                <a:ext cx="11806680" cy="1076969"/>
              </a:xfrm>
              <a:prstGeom prst="rect">
                <a:avLst/>
              </a:prstGeom>
            </p:spPr>
            <p:txBody>
              <a:bodyPr wrap="square">
                <a:spAutoFit/>
              </a:bodyPr>
              <a:lstStyle/>
              <a:p>
                <a:r>
                  <a:rPr lang="fr-FR" sz="2400" dirty="0">
                    <a:solidFill>
                      <a:srgbClr val="183D8A"/>
                    </a:solidFill>
                    <a:latin typeface="+mj-lt"/>
                  </a:rPr>
                  <a:t>TOURISME : </a:t>
                </a:r>
                <a:r>
                  <a:rPr lang="fr-FR" sz="2000" dirty="0">
                    <a:solidFill>
                      <a:srgbClr val="183D8A"/>
                    </a:solidFill>
                    <a:latin typeface="+mj-lt"/>
                  </a:rPr>
                  <a:t>activités déployées par les personnes </a:t>
                </a:r>
                <a:r>
                  <a:rPr lang="fr-FR" sz="2000" b="1" dirty="0">
                    <a:solidFill>
                      <a:srgbClr val="183D8A"/>
                    </a:solidFill>
                    <a:latin typeface="+mj-lt"/>
                  </a:rPr>
                  <a:t>au cours de leurs voyages et de leurs séjours </a:t>
                </a:r>
                <a:r>
                  <a:rPr lang="fr-FR" sz="2000" dirty="0">
                    <a:solidFill>
                      <a:srgbClr val="183D8A"/>
                    </a:solidFill>
                    <a:latin typeface="+mj-lt"/>
                  </a:rPr>
                  <a:t>dans les lieux situés </a:t>
                </a:r>
                <a:r>
                  <a:rPr lang="fr-FR" sz="2000" b="1" dirty="0">
                    <a:solidFill>
                      <a:srgbClr val="183D8A"/>
                    </a:solidFill>
                    <a:latin typeface="+mj-lt"/>
                  </a:rPr>
                  <a:t>en dehors de leur environnement habituel </a:t>
                </a:r>
                <a:r>
                  <a:rPr lang="fr-FR" sz="2000" dirty="0">
                    <a:solidFill>
                      <a:srgbClr val="183D8A"/>
                    </a:solidFill>
                    <a:latin typeface="+mj-lt"/>
                  </a:rPr>
                  <a:t>pour une période consécutive qui ne dépasse pas une année à des fins de loisirs, pour affaires et autres motifs</a:t>
                </a:r>
              </a:p>
            </p:txBody>
          </p:sp>
          <p:sp>
            <p:nvSpPr>
              <p:cNvPr id="41" name="ZoneTexte 40"/>
              <p:cNvSpPr txBox="1"/>
              <p:nvPr/>
            </p:nvSpPr>
            <p:spPr>
              <a:xfrm>
                <a:off x="3792278" y="2258718"/>
                <a:ext cx="8207063" cy="431948"/>
              </a:xfrm>
              <a:prstGeom prst="rect">
                <a:avLst/>
              </a:prstGeom>
              <a:solidFill>
                <a:srgbClr val="183D8A"/>
              </a:solidFill>
            </p:spPr>
            <p:txBody>
              <a:bodyPr wrap="square" rtlCol="0" anchor="ctr">
                <a:spAutoFit/>
              </a:bodyPr>
              <a:lstStyle/>
              <a:p>
                <a:pPr algn="ctr"/>
                <a:r>
                  <a:rPr lang="fr-FR" sz="2200" dirty="0">
                    <a:solidFill>
                      <a:schemeClr val="bg1"/>
                    </a:solidFill>
                    <a:latin typeface="Bahnschrift" panose="020B0502040204020203" pitchFamily="34" charset="0"/>
                  </a:rPr>
                  <a:t>Durée</a:t>
                </a:r>
              </a:p>
            </p:txBody>
          </p:sp>
          <p:sp>
            <p:nvSpPr>
              <p:cNvPr id="43" name="ZoneTexte 42"/>
              <p:cNvSpPr txBox="1"/>
              <p:nvPr/>
            </p:nvSpPr>
            <p:spPr>
              <a:xfrm>
                <a:off x="3792277" y="2810553"/>
                <a:ext cx="1871775" cy="431948"/>
              </a:xfrm>
              <a:prstGeom prst="rect">
                <a:avLst/>
              </a:prstGeom>
              <a:solidFill>
                <a:srgbClr val="183D8A"/>
              </a:solidFill>
            </p:spPr>
            <p:txBody>
              <a:bodyPr wrap="square" rtlCol="0" anchor="ctr">
                <a:spAutoFit/>
              </a:bodyPr>
              <a:lstStyle/>
              <a:p>
                <a:pPr algn="ctr"/>
                <a:r>
                  <a:rPr lang="fr-FR" sz="2200" dirty="0">
                    <a:solidFill>
                      <a:schemeClr val="bg1"/>
                    </a:solidFill>
                    <a:latin typeface="Bahnschrift" panose="020B0502040204020203" pitchFamily="34" charset="0"/>
                  </a:rPr>
                  <a:t>0 nuit</a:t>
                </a:r>
              </a:p>
            </p:txBody>
          </p:sp>
          <p:sp>
            <p:nvSpPr>
              <p:cNvPr id="47" name="ZoneTexte 46"/>
              <p:cNvSpPr txBox="1"/>
              <p:nvPr/>
            </p:nvSpPr>
            <p:spPr>
              <a:xfrm>
                <a:off x="5808035" y="2810553"/>
                <a:ext cx="3455584" cy="431948"/>
              </a:xfrm>
              <a:prstGeom prst="rect">
                <a:avLst/>
              </a:prstGeom>
              <a:solidFill>
                <a:srgbClr val="183D8A"/>
              </a:solidFill>
            </p:spPr>
            <p:txBody>
              <a:bodyPr wrap="square" rtlCol="0" anchor="ctr">
                <a:spAutoFit/>
              </a:bodyPr>
              <a:lstStyle/>
              <a:p>
                <a:pPr algn="ctr"/>
                <a:r>
                  <a:rPr lang="fr-FR" sz="2200" dirty="0">
                    <a:solidFill>
                      <a:schemeClr val="bg1"/>
                    </a:solidFill>
                    <a:latin typeface="Bahnschrift" panose="020B0502040204020203" pitchFamily="34" charset="0"/>
                  </a:rPr>
                  <a:t>1 à 3 nuits</a:t>
                </a:r>
              </a:p>
            </p:txBody>
          </p:sp>
          <p:sp>
            <p:nvSpPr>
              <p:cNvPr id="48" name="ZoneTexte 47"/>
              <p:cNvSpPr txBox="1"/>
              <p:nvPr/>
            </p:nvSpPr>
            <p:spPr>
              <a:xfrm>
                <a:off x="9407602" y="2810553"/>
                <a:ext cx="2591739" cy="431948"/>
              </a:xfrm>
              <a:prstGeom prst="rect">
                <a:avLst/>
              </a:prstGeom>
              <a:solidFill>
                <a:srgbClr val="183D8A"/>
              </a:solidFill>
            </p:spPr>
            <p:txBody>
              <a:bodyPr wrap="square" rtlCol="0" anchor="ctr">
                <a:spAutoFit/>
              </a:bodyPr>
              <a:lstStyle/>
              <a:p>
                <a:pPr algn="ctr"/>
                <a:r>
                  <a:rPr lang="fr-FR" sz="2200" dirty="0">
                    <a:solidFill>
                      <a:schemeClr val="bg1"/>
                    </a:solidFill>
                    <a:latin typeface="Bahnschrift" panose="020B0502040204020203" pitchFamily="34" charset="0"/>
                  </a:rPr>
                  <a:t>4 nuits et + / &lt; 1 an</a:t>
                </a:r>
              </a:p>
            </p:txBody>
          </p:sp>
          <p:sp>
            <p:nvSpPr>
              <p:cNvPr id="50" name="Rectangle 49"/>
              <p:cNvSpPr/>
              <p:nvPr/>
            </p:nvSpPr>
            <p:spPr>
              <a:xfrm>
                <a:off x="120719" y="3242501"/>
                <a:ext cx="3527575" cy="20712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831" indent="-342831">
                  <a:buAutoNum type="arabicPeriod"/>
                </a:pPr>
                <a:r>
                  <a:rPr lang="fr-FR" sz="1600" dirty="0">
                    <a:solidFill>
                      <a:srgbClr val="183D8A"/>
                    </a:solidFill>
                    <a:latin typeface="Bahnschrift Light" panose="020B0502040204020203" pitchFamily="34" charset="0"/>
                  </a:rPr>
                  <a:t>Loisirs, détente, vacances</a:t>
                </a:r>
              </a:p>
              <a:p>
                <a:pPr marL="342831" indent="-342831">
                  <a:buAutoNum type="arabicPeriod"/>
                </a:pPr>
                <a:r>
                  <a:rPr lang="fr-FR" sz="1600" dirty="0">
                    <a:solidFill>
                      <a:srgbClr val="183D8A"/>
                    </a:solidFill>
                    <a:latin typeface="Bahnschrift Light" panose="020B0502040204020203" pitchFamily="34" charset="0"/>
                  </a:rPr>
                  <a:t>Visite à des parents et amis</a:t>
                </a:r>
              </a:p>
              <a:p>
                <a:pPr marL="342831" indent="-342831">
                  <a:buAutoNum type="arabicPeriod"/>
                </a:pPr>
                <a:r>
                  <a:rPr lang="fr-FR" sz="1600" dirty="0">
                    <a:solidFill>
                      <a:srgbClr val="183D8A"/>
                    </a:solidFill>
                    <a:latin typeface="Bahnschrift Light" panose="020B0502040204020203" pitchFamily="34" charset="0"/>
                  </a:rPr>
                  <a:t>Santé (thalasso, thermalisme)</a:t>
                </a:r>
              </a:p>
              <a:p>
                <a:pPr marL="342831" indent="-342831">
                  <a:buAutoNum type="arabicPeriod"/>
                </a:pPr>
                <a:r>
                  <a:rPr lang="fr-FR" sz="1600" dirty="0">
                    <a:solidFill>
                      <a:srgbClr val="183D8A"/>
                    </a:solidFill>
                    <a:latin typeface="Bahnschrift Light" panose="020B0502040204020203" pitchFamily="34" charset="0"/>
                  </a:rPr>
                  <a:t>Affaires et motifs professionnels</a:t>
                </a:r>
              </a:p>
              <a:p>
                <a:pPr marL="342831" indent="-342831">
                  <a:buAutoNum type="arabicPeriod"/>
                </a:pPr>
                <a:r>
                  <a:rPr lang="fr-FR" sz="1600" dirty="0">
                    <a:solidFill>
                      <a:srgbClr val="183D8A"/>
                    </a:solidFill>
                    <a:latin typeface="Bahnschrift Light" panose="020B0502040204020203" pitchFamily="34" charset="0"/>
                  </a:rPr>
                  <a:t>Missions ou réunions diverses</a:t>
                </a:r>
              </a:p>
              <a:p>
                <a:pPr marL="342831" indent="-342831">
                  <a:buFontTx/>
                  <a:buAutoNum type="arabicPeriod"/>
                </a:pPr>
                <a:r>
                  <a:rPr lang="fr-FR" sz="1600" dirty="0">
                    <a:solidFill>
                      <a:srgbClr val="183D8A"/>
                    </a:solidFill>
                    <a:latin typeface="Bahnschrift Light" panose="020B0502040204020203" pitchFamily="34" charset="0"/>
                  </a:rPr>
                  <a:t>Autres (pèlerinage, voyage scolaire, manifestations…)</a:t>
                </a:r>
              </a:p>
            </p:txBody>
          </p:sp>
          <p:sp>
            <p:nvSpPr>
              <p:cNvPr id="51" name="Rectangle 50"/>
              <p:cNvSpPr/>
              <p:nvPr/>
            </p:nvSpPr>
            <p:spPr>
              <a:xfrm>
                <a:off x="5808034" y="3242501"/>
                <a:ext cx="6191306" cy="20712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800" dirty="0">
                    <a:solidFill>
                      <a:srgbClr val="183D8A"/>
                    </a:solidFill>
                    <a:latin typeface="Bahnschrift Light" panose="020B0502040204020203" pitchFamily="34" charset="0"/>
                  </a:rPr>
                  <a:t/>
                </a:r>
                <a:br>
                  <a:rPr lang="fr-FR" sz="800" dirty="0">
                    <a:solidFill>
                      <a:srgbClr val="183D8A"/>
                    </a:solidFill>
                    <a:latin typeface="Bahnschrift Light" panose="020B0502040204020203" pitchFamily="34" charset="0"/>
                  </a:rPr>
                </a:br>
                <a:r>
                  <a:rPr lang="fr-FR" sz="800" dirty="0" smtClean="0">
                    <a:solidFill>
                      <a:srgbClr val="183D8A"/>
                    </a:solidFill>
                    <a:latin typeface="Bahnschrift Light" panose="020B0502040204020203" pitchFamily="34" charset="0"/>
                  </a:rPr>
                  <a:t>                        </a:t>
                </a:r>
                <a:r>
                  <a:rPr lang="fr-FR" sz="1600" dirty="0" smtClean="0">
                    <a:solidFill>
                      <a:srgbClr val="183D8A"/>
                    </a:solidFill>
                    <a:latin typeface="Bahnschrift Light" panose="020B0502040204020203" pitchFamily="34" charset="0"/>
                  </a:rPr>
                  <a:t>(</a:t>
                </a:r>
                <a:r>
                  <a:rPr lang="fr-FR" sz="1600" dirty="0">
                    <a:solidFill>
                      <a:srgbClr val="183D8A"/>
                    </a:solidFill>
                    <a:latin typeface="Bahnschrift Light" panose="020B0502040204020203" pitchFamily="34" charset="0"/>
                  </a:rPr>
                  <a:t>1+2) Courts séjours		    </a:t>
                </a:r>
                <a:r>
                  <a:rPr lang="fr-FR" sz="1600" dirty="0" smtClean="0">
                    <a:solidFill>
                      <a:srgbClr val="183D8A"/>
                    </a:solidFill>
                    <a:latin typeface="Bahnschrift Light" panose="020B0502040204020203" pitchFamily="34" charset="0"/>
                  </a:rPr>
                  <a:t>      (</a:t>
                </a:r>
                <a:r>
                  <a:rPr lang="fr-FR" sz="1600" dirty="0">
                    <a:solidFill>
                      <a:srgbClr val="183D8A"/>
                    </a:solidFill>
                    <a:latin typeface="Bahnschrift Light" panose="020B0502040204020203" pitchFamily="34" charset="0"/>
                  </a:rPr>
                  <a:t>1+2) Vacances</a:t>
                </a:r>
              </a:p>
              <a:p>
                <a:endParaRPr lang="fr-FR" sz="800" dirty="0">
                  <a:solidFill>
                    <a:srgbClr val="183D8A"/>
                  </a:solidFill>
                  <a:latin typeface="Bahnschrift Light" panose="020B0502040204020203" pitchFamily="34" charset="0"/>
                </a:endParaRPr>
              </a:p>
              <a:p>
                <a:r>
                  <a:rPr lang="fr-FR" sz="1600" dirty="0">
                    <a:solidFill>
                      <a:srgbClr val="183D8A"/>
                    </a:solidFill>
                    <a:latin typeface="Bahnschrift Light" panose="020B0502040204020203" pitchFamily="34" charset="0"/>
                  </a:rPr>
                  <a:t>		(3) Tourisme de santé</a:t>
                </a:r>
                <a:br>
                  <a:rPr lang="fr-FR" sz="1600" dirty="0">
                    <a:solidFill>
                      <a:srgbClr val="183D8A"/>
                    </a:solidFill>
                    <a:latin typeface="Bahnschrift Light" panose="020B0502040204020203" pitchFamily="34" charset="0"/>
                  </a:rPr>
                </a:br>
                <a:endParaRPr lang="fr-FR" sz="800" dirty="0">
                  <a:solidFill>
                    <a:srgbClr val="183D8A"/>
                  </a:solidFill>
                  <a:latin typeface="Bahnschrift Light" panose="020B0502040204020203" pitchFamily="34" charset="0"/>
                </a:endParaRPr>
              </a:p>
              <a:p>
                <a:r>
                  <a:rPr lang="fr-FR" sz="1600" dirty="0">
                    <a:solidFill>
                      <a:srgbClr val="183D8A"/>
                    </a:solidFill>
                    <a:latin typeface="Bahnschrift Light" panose="020B0502040204020203" pitchFamily="34" charset="0"/>
                  </a:rPr>
                  <a:t>		(4+5) Tourisme d’affaire</a:t>
                </a:r>
              </a:p>
              <a:p>
                <a:endParaRPr lang="fr-FR" sz="800" dirty="0">
                  <a:solidFill>
                    <a:srgbClr val="183D8A"/>
                  </a:solidFill>
                  <a:latin typeface="Bahnschrift Light" panose="020B0502040204020203" pitchFamily="34" charset="0"/>
                </a:endParaRPr>
              </a:p>
              <a:p>
                <a:r>
                  <a:rPr lang="fr-FR" sz="1600" dirty="0">
                    <a:solidFill>
                      <a:srgbClr val="183D8A"/>
                    </a:solidFill>
                    <a:latin typeface="Bahnschrift Light" panose="020B0502040204020203" pitchFamily="34" charset="0"/>
                  </a:rPr>
                  <a:t>		(6) Pèlerinage, tourisme scolaire…</a:t>
                </a:r>
              </a:p>
              <a:p>
                <a:endParaRPr lang="fr-FR" sz="1600" dirty="0">
                  <a:solidFill>
                    <a:srgbClr val="183D8A"/>
                  </a:solidFill>
                  <a:latin typeface="Bahnschrift Light" panose="020B0502040204020203" pitchFamily="34" charset="0"/>
                </a:endParaRPr>
              </a:p>
            </p:txBody>
          </p:sp>
          <p:cxnSp>
            <p:nvCxnSpPr>
              <p:cNvPr id="12" name="Connecteur droit 11"/>
              <p:cNvCxnSpPr/>
              <p:nvPr/>
            </p:nvCxnSpPr>
            <p:spPr>
              <a:xfrm>
                <a:off x="3720286" y="3242501"/>
                <a:ext cx="0" cy="1943766"/>
              </a:xfrm>
              <a:prstGeom prst="line">
                <a:avLst/>
              </a:prstGeom>
              <a:ln w="38100">
                <a:solidFill>
                  <a:srgbClr val="E6312E"/>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5736043" y="3242501"/>
                <a:ext cx="0" cy="1943766"/>
              </a:xfrm>
              <a:prstGeom prst="line">
                <a:avLst/>
              </a:prstGeom>
              <a:ln w="38100">
                <a:solidFill>
                  <a:srgbClr val="E6312E"/>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9335610" y="3242501"/>
                <a:ext cx="0" cy="647922"/>
              </a:xfrm>
              <a:prstGeom prst="line">
                <a:avLst/>
              </a:prstGeom>
              <a:ln w="38100">
                <a:solidFill>
                  <a:srgbClr val="183D8A"/>
                </a:solidFill>
              </a:ln>
            </p:spPr>
            <p:style>
              <a:lnRef idx="1">
                <a:schemeClr val="accent1"/>
              </a:lnRef>
              <a:fillRef idx="0">
                <a:schemeClr val="accent1"/>
              </a:fillRef>
              <a:effectRef idx="0">
                <a:schemeClr val="accent1"/>
              </a:effectRef>
              <a:fontRef idx="minor">
                <a:schemeClr val="tx1"/>
              </a:fontRef>
            </p:style>
          </p:cxnSp>
        </p:grpSp>
        <p:grpSp>
          <p:nvGrpSpPr>
            <p:cNvPr id="4" name="Groupe 3"/>
            <p:cNvGrpSpPr/>
            <p:nvPr/>
          </p:nvGrpSpPr>
          <p:grpSpPr>
            <a:xfrm>
              <a:off x="3684288" y="5258259"/>
              <a:ext cx="2087750" cy="834421"/>
              <a:chOff x="3684288" y="5258259"/>
              <a:chExt cx="2087750" cy="834421"/>
            </a:xfrm>
          </p:grpSpPr>
          <p:sp>
            <p:nvSpPr>
              <p:cNvPr id="15" name="Accolade fermante 14"/>
              <p:cNvSpPr/>
              <p:nvPr/>
            </p:nvSpPr>
            <p:spPr>
              <a:xfrm rot="5400000">
                <a:off x="4584180" y="4394363"/>
                <a:ext cx="287965" cy="2015757"/>
              </a:xfrm>
              <a:prstGeom prst="rightBrace">
                <a:avLst/>
              </a:prstGeom>
              <a:ln>
                <a:solidFill>
                  <a:srgbClr val="E6312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9" name="Rectangle 58"/>
              <p:cNvSpPr/>
              <p:nvPr/>
            </p:nvSpPr>
            <p:spPr>
              <a:xfrm>
                <a:off x="3684288" y="5356220"/>
                <a:ext cx="2087750" cy="736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solidFill>
                      <a:srgbClr val="E6312E"/>
                    </a:solidFill>
                    <a:latin typeface="Bahnschrift" panose="020B0502040204020203" pitchFamily="34" charset="0"/>
                  </a:rPr>
                  <a:t>Excursionniste</a:t>
                </a:r>
              </a:p>
            </p:txBody>
          </p:sp>
        </p:grpSp>
        <p:grpSp>
          <p:nvGrpSpPr>
            <p:cNvPr id="5" name="Groupe 4"/>
            <p:cNvGrpSpPr/>
            <p:nvPr/>
          </p:nvGrpSpPr>
          <p:grpSpPr>
            <a:xfrm>
              <a:off x="5736042" y="5228783"/>
              <a:ext cx="6263299" cy="863897"/>
              <a:chOff x="5736042" y="5228783"/>
              <a:chExt cx="6263299" cy="863897"/>
            </a:xfrm>
          </p:grpSpPr>
          <p:sp>
            <p:nvSpPr>
              <p:cNvPr id="58" name="Accolade fermante 57"/>
              <p:cNvSpPr/>
              <p:nvPr/>
            </p:nvSpPr>
            <p:spPr>
              <a:xfrm rot="5400000">
                <a:off x="8687712" y="2277113"/>
                <a:ext cx="359957" cy="6263298"/>
              </a:xfrm>
              <a:prstGeom prst="rightBrace">
                <a:avLst/>
              </a:prstGeom>
              <a:ln>
                <a:solidFill>
                  <a:srgbClr val="183D8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0" name="Rectangle 59"/>
              <p:cNvSpPr/>
              <p:nvPr/>
            </p:nvSpPr>
            <p:spPr>
              <a:xfrm>
                <a:off x="5736042" y="5356220"/>
                <a:ext cx="6263299" cy="736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rgbClr val="183D8A"/>
                    </a:solidFill>
                    <a:latin typeface="Bahnschrift" panose="020B0502040204020203" pitchFamily="34" charset="0"/>
                  </a:rPr>
                  <a:t>Touriste</a:t>
                </a:r>
              </a:p>
            </p:txBody>
          </p:sp>
        </p:grpSp>
        <p:grpSp>
          <p:nvGrpSpPr>
            <p:cNvPr id="3" name="Groupe 2"/>
            <p:cNvGrpSpPr/>
            <p:nvPr/>
          </p:nvGrpSpPr>
          <p:grpSpPr>
            <a:xfrm>
              <a:off x="3720282" y="5906181"/>
              <a:ext cx="8279058" cy="834420"/>
              <a:chOff x="3720282" y="5906181"/>
              <a:chExt cx="8279058" cy="834420"/>
            </a:xfrm>
          </p:grpSpPr>
          <p:sp>
            <p:nvSpPr>
              <p:cNvPr id="61" name="Accolade fermante 60"/>
              <p:cNvSpPr/>
              <p:nvPr/>
            </p:nvSpPr>
            <p:spPr>
              <a:xfrm rot="5400000">
                <a:off x="7719740" y="1906725"/>
                <a:ext cx="280144" cy="8279056"/>
              </a:xfrm>
              <a:prstGeom prst="rightBrac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2" name="Rectangle 61"/>
              <p:cNvSpPr/>
              <p:nvPr/>
            </p:nvSpPr>
            <p:spPr>
              <a:xfrm>
                <a:off x="3720282" y="6050163"/>
                <a:ext cx="8279058" cy="690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solidFill>
                      <a:schemeClr val="bg1">
                        <a:lumMod val="50000"/>
                      </a:schemeClr>
                    </a:solidFill>
                    <a:latin typeface="Bahnschrift" panose="020B0502040204020203" pitchFamily="34" charset="0"/>
                  </a:rPr>
                  <a:t>Visiteur</a:t>
                </a:r>
              </a:p>
            </p:txBody>
          </p:sp>
        </p:grpSp>
      </p:grpSp>
    </p:spTree>
    <p:extLst>
      <p:ext uri="{BB962C8B-B14F-4D97-AF65-F5344CB8AC3E}">
        <p14:creationId xmlns:p14="http://schemas.microsoft.com/office/powerpoint/2010/main" val="618534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Foncier et l’immobilier : base du développement ?</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grpSp>
        <p:nvGrpSpPr>
          <p:cNvPr id="20" name="Groupe 19"/>
          <p:cNvGrpSpPr/>
          <p:nvPr/>
        </p:nvGrpSpPr>
        <p:grpSpPr>
          <a:xfrm>
            <a:off x="146157" y="3644974"/>
            <a:ext cx="11925125" cy="3023636"/>
            <a:chOff x="143985" y="3778240"/>
            <a:chExt cx="11927885" cy="3024336"/>
          </a:xfrm>
        </p:grpSpPr>
        <p:grpSp>
          <p:nvGrpSpPr>
            <p:cNvPr id="21" name="Groupe 20"/>
            <p:cNvGrpSpPr/>
            <p:nvPr/>
          </p:nvGrpSpPr>
          <p:grpSpPr>
            <a:xfrm>
              <a:off x="143985" y="3778240"/>
              <a:ext cx="11423880" cy="3024336"/>
              <a:chOff x="143985" y="3778240"/>
              <a:chExt cx="11423880" cy="3024336"/>
            </a:xfrm>
          </p:grpSpPr>
          <p:graphicFrame>
            <p:nvGraphicFramePr>
              <p:cNvPr id="24" name="Graphique 23"/>
              <p:cNvGraphicFramePr/>
              <p:nvPr>
                <p:extLst/>
              </p:nvPr>
            </p:nvGraphicFramePr>
            <p:xfrm>
              <a:off x="143985" y="3778240"/>
              <a:ext cx="5951220" cy="2987040"/>
            </p:xfrm>
            <a:graphic>
              <a:graphicData uri="http://schemas.openxmlformats.org/drawingml/2006/chart">
                <c:chart xmlns:c="http://schemas.openxmlformats.org/drawingml/2006/chart" xmlns:r="http://schemas.openxmlformats.org/officeDocument/2006/relationships" r:id="rId3"/>
              </a:graphicData>
            </a:graphic>
          </p:graphicFrame>
          <p:sp>
            <p:nvSpPr>
              <p:cNvPr id="25" name="Rectangle 24"/>
              <p:cNvSpPr/>
              <p:nvPr/>
            </p:nvSpPr>
            <p:spPr>
              <a:xfrm>
                <a:off x="6455246" y="5722456"/>
                <a:ext cx="1720493" cy="861774"/>
              </a:xfrm>
              <a:prstGeom prst="rect">
                <a:avLst/>
              </a:prstGeom>
            </p:spPr>
            <p:txBody>
              <a:bodyPr wrap="square">
                <a:spAutoFit/>
              </a:bodyPr>
              <a:lstStyle/>
              <a:p>
                <a:r>
                  <a:rPr lang="fr-FR" sz="4999" b="1" dirty="0">
                    <a:solidFill>
                      <a:srgbClr val="E6312E"/>
                    </a:solidFill>
                    <a:effectLst>
                      <a:outerShdw blurRad="38100" dist="38100" dir="2700000" algn="tl">
                        <a:srgbClr val="000000">
                          <a:alpha val="43137"/>
                        </a:srgbClr>
                      </a:outerShdw>
                    </a:effectLst>
                    <a:latin typeface="Arial Black" panose="020B0A04020102020204" pitchFamily="34" charset="0"/>
                    <a:sym typeface="Wingdings 3"/>
                  </a:rPr>
                  <a:t>71%</a:t>
                </a:r>
                <a:endParaRPr lang="fr-FR" sz="4999" dirty="0">
                  <a:solidFill>
                    <a:srgbClr val="E6312E"/>
                  </a:solidFill>
                  <a:effectLst>
                    <a:outerShdw blurRad="38100" dist="38100" dir="2700000" algn="tl">
                      <a:srgbClr val="000000">
                        <a:alpha val="43137"/>
                      </a:srgbClr>
                    </a:outerShdw>
                  </a:effectLst>
                  <a:latin typeface="Arial Black" panose="020B0A04020102020204" pitchFamily="34" charset="0"/>
                </a:endParaRPr>
              </a:p>
            </p:txBody>
          </p:sp>
          <p:sp>
            <p:nvSpPr>
              <p:cNvPr id="26" name="Rectangle 25"/>
              <p:cNvSpPr/>
              <p:nvPr/>
            </p:nvSpPr>
            <p:spPr>
              <a:xfrm>
                <a:off x="7247334" y="5602247"/>
                <a:ext cx="4320531" cy="1200329"/>
              </a:xfrm>
              <a:prstGeom prst="rect">
                <a:avLst/>
              </a:prstGeom>
            </p:spPr>
            <p:txBody>
              <a:bodyPr wrap="square">
                <a:spAutoFit/>
              </a:bodyPr>
              <a:lstStyle/>
              <a:p>
                <a:pPr algn="ctr"/>
                <a:r>
                  <a:rPr lang="fr-FR" sz="2400" b="1" dirty="0">
                    <a:solidFill>
                      <a:srgbClr val="E6312E"/>
                    </a:solidFill>
                    <a:effectLst>
                      <a:outerShdw blurRad="38100" dist="38100" dir="2700000" algn="tl">
                        <a:srgbClr val="000000">
                          <a:alpha val="43137"/>
                        </a:srgbClr>
                      </a:outerShdw>
                    </a:effectLst>
                    <a:sym typeface="Wingdings 3"/>
                  </a:rPr>
                  <a:t>   des recettes fiscales</a:t>
                </a:r>
              </a:p>
              <a:p>
                <a:pPr algn="ctr"/>
                <a:r>
                  <a:rPr lang="fr-FR" sz="2400" b="1" dirty="0">
                    <a:solidFill>
                      <a:srgbClr val="E6312E"/>
                    </a:solidFill>
                    <a:effectLst>
                      <a:outerShdw blurRad="38100" dist="38100" dir="2700000" algn="tl">
                        <a:srgbClr val="000000">
                          <a:alpha val="43137"/>
                        </a:srgbClr>
                      </a:outerShdw>
                    </a:effectLst>
                    <a:sym typeface="Wingdings 3"/>
                  </a:rPr>
                  <a:t>des communes</a:t>
                </a:r>
              </a:p>
              <a:p>
                <a:pPr algn="ctr"/>
                <a:r>
                  <a:rPr lang="fr-FR" sz="2400" b="1" dirty="0">
                    <a:solidFill>
                      <a:srgbClr val="E6312E"/>
                    </a:solidFill>
                    <a:effectLst>
                      <a:outerShdw blurRad="38100" dist="38100" dir="2700000" algn="tl">
                        <a:srgbClr val="000000">
                          <a:alpha val="43137"/>
                        </a:srgbClr>
                      </a:outerShdw>
                    </a:effectLst>
                    <a:sym typeface="Wingdings 3"/>
                  </a:rPr>
                  <a:t>     sont liées à l’immobilier </a:t>
                </a:r>
                <a:endParaRPr lang="fr-FR" sz="2400" dirty="0">
                  <a:solidFill>
                    <a:srgbClr val="E6312E"/>
                  </a:solidFill>
                  <a:effectLst>
                    <a:outerShdw blurRad="38100" dist="38100" dir="2700000" algn="tl">
                      <a:srgbClr val="000000">
                        <a:alpha val="43137"/>
                      </a:srgbClr>
                    </a:outerShdw>
                  </a:effectLst>
                </a:endParaRPr>
              </a:p>
            </p:txBody>
          </p:sp>
        </p:grpSp>
        <p:pic>
          <p:nvPicPr>
            <p:cNvPr id="22" name="Image 21"/>
            <p:cNvPicPr>
              <a:picLocks noChangeAspect="1"/>
            </p:cNvPicPr>
            <p:nvPr/>
          </p:nvPicPr>
          <p:blipFill rotWithShape="1">
            <a:blip r:embed="rId4"/>
            <a:srcRect t="19559" r="16800" b="23286"/>
            <a:stretch/>
          </p:blipFill>
          <p:spPr>
            <a:xfrm>
              <a:off x="5951190" y="4310504"/>
              <a:ext cx="6120680" cy="1279530"/>
            </a:xfrm>
            <a:prstGeom prst="rect">
              <a:avLst/>
            </a:prstGeom>
          </p:spPr>
        </p:pic>
        <p:sp>
          <p:nvSpPr>
            <p:cNvPr id="23" name="Rectangle 22"/>
            <p:cNvSpPr/>
            <p:nvPr/>
          </p:nvSpPr>
          <p:spPr>
            <a:xfrm>
              <a:off x="6095205" y="3789834"/>
              <a:ext cx="5904708" cy="584775"/>
            </a:xfrm>
            <a:prstGeom prst="rect">
              <a:avLst/>
            </a:prstGeom>
          </p:spPr>
          <p:txBody>
            <a:bodyPr wrap="square">
              <a:spAutoFit/>
            </a:bodyPr>
            <a:lstStyle/>
            <a:p>
              <a:pPr algn="ctr"/>
              <a:r>
                <a:rPr lang="fr-FR" sz="1600" dirty="0">
                  <a:solidFill>
                    <a:srgbClr val="183D8A"/>
                  </a:solidFill>
                  <a:sym typeface="Wingdings 3"/>
                </a:rPr>
                <a:t>Structuration des recettes fiscales de communes</a:t>
              </a:r>
            </a:p>
            <a:p>
              <a:pPr algn="ctr"/>
              <a:r>
                <a:rPr lang="fr-FR" sz="1600" dirty="0">
                  <a:solidFill>
                    <a:srgbClr val="183D8A"/>
                  </a:solidFill>
                  <a:sym typeface="Wingdings 3"/>
                </a:rPr>
                <a:t>support de station de montagne</a:t>
              </a:r>
              <a:endParaRPr lang="fr-FR" sz="1600" dirty="0">
                <a:solidFill>
                  <a:srgbClr val="183D8A"/>
                </a:solidFill>
              </a:endParaRPr>
            </a:p>
          </p:txBody>
        </p:sp>
      </p:grpSp>
      <p:grpSp>
        <p:nvGrpSpPr>
          <p:cNvPr id="2" name="Groupe 1"/>
          <p:cNvGrpSpPr/>
          <p:nvPr/>
        </p:nvGrpSpPr>
        <p:grpSpPr>
          <a:xfrm>
            <a:off x="192660" y="1053286"/>
            <a:ext cx="11806682" cy="2227424"/>
            <a:chOff x="190499" y="1053530"/>
            <a:chExt cx="11809415" cy="2227940"/>
          </a:xfrm>
        </p:grpSpPr>
        <p:grpSp>
          <p:nvGrpSpPr>
            <p:cNvPr id="6" name="Groupe 5"/>
            <p:cNvGrpSpPr/>
            <p:nvPr/>
          </p:nvGrpSpPr>
          <p:grpSpPr>
            <a:xfrm>
              <a:off x="190499" y="1053530"/>
              <a:ext cx="11809415" cy="2227940"/>
              <a:chOff x="190499" y="1419040"/>
              <a:chExt cx="11809415" cy="2227940"/>
            </a:xfrm>
          </p:grpSpPr>
          <p:sp>
            <p:nvSpPr>
              <p:cNvPr id="7" name="Rectangle 6"/>
              <p:cNvSpPr/>
              <p:nvPr/>
            </p:nvSpPr>
            <p:spPr>
              <a:xfrm>
                <a:off x="190500" y="1419040"/>
                <a:ext cx="11809413" cy="193852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3"/>
              </a:p>
            </p:txBody>
          </p:sp>
          <p:sp>
            <p:nvSpPr>
              <p:cNvPr id="8" name="Rectangle 7"/>
              <p:cNvSpPr/>
              <p:nvPr/>
            </p:nvSpPr>
            <p:spPr>
              <a:xfrm>
                <a:off x="1720140" y="1905789"/>
                <a:ext cx="1206714" cy="861774"/>
              </a:xfrm>
              <a:prstGeom prst="rect">
                <a:avLst/>
              </a:prstGeom>
            </p:spPr>
            <p:txBody>
              <a:bodyPr wrap="square">
                <a:spAutoFit/>
              </a:bodyPr>
              <a:lstStyle/>
              <a:p>
                <a:pPr algn="ctr"/>
                <a:r>
                  <a:rPr lang="fr-FR" sz="3199" b="1" dirty="0">
                    <a:solidFill>
                      <a:srgbClr val="183D8A"/>
                    </a:solidFill>
                    <a:latin typeface="Arial Black" panose="020B0A04020102020204" pitchFamily="34" charset="0"/>
                  </a:rPr>
                  <a:t>1,08</a:t>
                </a:r>
                <a:r>
                  <a:rPr lang="fr-FR" sz="3199" b="1" dirty="0">
                    <a:solidFill>
                      <a:srgbClr val="183D8A"/>
                    </a:solidFill>
                  </a:rPr>
                  <a:t> </a:t>
                </a:r>
                <a:br>
                  <a:rPr lang="fr-FR" sz="3199" b="1" dirty="0">
                    <a:solidFill>
                      <a:srgbClr val="183D8A"/>
                    </a:solidFill>
                  </a:rPr>
                </a:br>
                <a:r>
                  <a:rPr lang="fr-FR" b="1" dirty="0">
                    <a:solidFill>
                      <a:srgbClr val="183D8A"/>
                    </a:solidFill>
                    <a:sym typeface="Wingdings 3"/>
                  </a:rPr>
                  <a:t>milliard</a:t>
                </a:r>
                <a:endParaRPr lang="fr-FR" b="1" dirty="0">
                  <a:solidFill>
                    <a:srgbClr val="183D8A"/>
                  </a:solidFill>
                </a:endParaRPr>
              </a:p>
            </p:txBody>
          </p:sp>
          <p:pic>
            <p:nvPicPr>
              <p:cNvPr id="9" name="Picture 4" descr="RÃ©sultat de recherche d'images pour &quot;image tva&quo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666" y="2113701"/>
                <a:ext cx="1021305" cy="6561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358902" y="1907490"/>
                <a:ext cx="1773333" cy="861774"/>
              </a:xfrm>
              <a:prstGeom prst="rect">
                <a:avLst/>
              </a:prstGeom>
            </p:spPr>
            <p:txBody>
              <a:bodyPr wrap="square">
                <a:spAutoFit/>
              </a:bodyPr>
              <a:lstStyle/>
              <a:p>
                <a:pPr algn="ctr"/>
                <a:r>
                  <a:rPr lang="fr-FR" sz="3199" b="1" dirty="0">
                    <a:solidFill>
                      <a:srgbClr val="183D8A"/>
                    </a:solidFill>
                    <a:latin typeface="Arial Black" panose="020B0A04020102020204" pitchFamily="34" charset="0"/>
                  </a:rPr>
                  <a:t>297</a:t>
                </a:r>
                <a:br>
                  <a:rPr lang="fr-FR" sz="3199" b="1" dirty="0">
                    <a:solidFill>
                      <a:srgbClr val="183D8A"/>
                    </a:solidFill>
                    <a:latin typeface="Arial Black" panose="020B0A04020102020204" pitchFamily="34" charset="0"/>
                  </a:rPr>
                </a:br>
                <a:r>
                  <a:rPr lang="fr-FR" b="1" dirty="0">
                    <a:solidFill>
                      <a:srgbClr val="183D8A"/>
                    </a:solidFill>
                    <a:sym typeface="Wingdings 3"/>
                  </a:rPr>
                  <a:t>millions</a:t>
                </a:r>
                <a:endParaRPr lang="fr-FR" b="1" dirty="0">
                  <a:solidFill>
                    <a:srgbClr val="183D8A"/>
                  </a:solidFill>
                </a:endParaRPr>
              </a:p>
            </p:txBody>
          </p:sp>
          <p:sp>
            <p:nvSpPr>
              <p:cNvPr id="11" name="Rectangle 10"/>
              <p:cNvSpPr/>
              <p:nvPr/>
            </p:nvSpPr>
            <p:spPr>
              <a:xfrm>
                <a:off x="5706366" y="2052931"/>
                <a:ext cx="1864695" cy="584775"/>
              </a:xfrm>
              <a:prstGeom prst="rect">
                <a:avLst/>
              </a:prstGeom>
            </p:spPr>
            <p:txBody>
              <a:bodyPr wrap="square">
                <a:spAutoFit/>
              </a:bodyPr>
              <a:lstStyle/>
              <a:p>
                <a:r>
                  <a:rPr lang="fr-FR" sz="3199" b="1" dirty="0">
                    <a:solidFill>
                      <a:srgbClr val="E6312E"/>
                    </a:solidFill>
                    <a:latin typeface="Arial Black" panose="020B0A04020102020204" pitchFamily="34" charset="0"/>
                    <a:sym typeface="Wingdings 3"/>
                  </a:rPr>
                  <a:t>12%</a:t>
                </a:r>
                <a:endParaRPr lang="fr-FR" sz="3199" dirty="0">
                  <a:solidFill>
                    <a:srgbClr val="E6312E"/>
                  </a:solidFill>
                  <a:latin typeface="Arial Black" panose="020B0A04020102020204" pitchFamily="34" charset="0"/>
                </a:endParaRPr>
              </a:p>
            </p:txBody>
          </p:sp>
          <p:sp>
            <p:nvSpPr>
              <p:cNvPr id="12" name="Rectangle 11"/>
              <p:cNvSpPr/>
              <p:nvPr/>
            </p:nvSpPr>
            <p:spPr>
              <a:xfrm>
                <a:off x="6813154" y="2191478"/>
                <a:ext cx="5186760" cy="369332"/>
              </a:xfrm>
              <a:prstGeom prst="rect">
                <a:avLst/>
              </a:prstGeom>
            </p:spPr>
            <p:txBody>
              <a:bodyPr wrap="square">
                <a:spAutoFit/>
              </a:bodyPr>
              <a:lstStyle/>
              <a:p>
                <a:r>
                  <a:rPr lang="fr-FR" b="1" dirty="0">
                    <a:solidFill>
                      <a:srgbClr val="183D8A"/>
                    </a:solidFill>
                    <a:sym typeface="Wingdings 3"/>
                  </a:rPr>
                  <a:t>du chiffre d’affaires généré par les clientèles</a:t>
                </a:r>
                <a:endParaRPr lang="fr-FR" dirty="0">
                  <a:solidFill>
                    <a:srgbClr val="183D8A"/>
                  </a:solidFill>
                </a:endParaRPr>
              </a:p>
            </p:txBody>
          </p:sp>
          <p:sp>
            <p:nvSpPr>
              <p:cNvPr id="13" name="Rectangle 12"/>
              <p:cNvSpPr/>
              <p:nvPr/>
            </p:nvSpPr>
            <p:spPr>
              <a:xfrm>
                <a:off x="2981911" y="1754222"/>
                <a:ext cx="665023" cy="1015663"/>
              </a:xfrm>
              <a:prstGeom prst="rect">
                <a:avLst/>
              </a:prstGeom>
            </p:spPr>
            <p:txBody>
              <a:bodyPr wrap="square">
                <a:spAutoFit/>
              </a:bodyPr>
              <a:lstStyle/>
              <a:p>
                <a:r>
                  <a:rPr lang="fr-FR" sz="5999" b="1" dirty="0">
                    <a:solidFill>
                      <a:srgbClr val="183D8A"/>
                    </a:solidFill>
                    <a:latin typeface="Arial Black" panose="020B0A04020102020204" pitchFamily="34" charset="0"/>
                    <a:sym typeface="Wingdings 3"/>
                  </a:rPr>
                  <a:t>+</a:t>
                </a:r>
                <a:endParaRPr lang="fr-FR" sz="5999" dirty="0">
                  <a:solidFill>
                    <a:srgbClr val="183D8A"/>
                  </a:solidFill>
                </a:endParaRPr>
              </a:p>
            </p:txBody>
          </p:sp>
          <p:sp>
            <p:nvSpPr>
              <p:cNvPr id="14" name="Rectangle 13"/>
              <p:cNvSpPr/>
              <p:nvPr/>
            </p:nvSpPr>
            <p:spPr>
              <a:xfrm>
                <a:off x="1551677" y="2697877"/>
                <a:ext cx="10376178" cy="584775"/>
              </a:xfrm>
              <a:prstGeom prst="rect">
                <a:avLst/>
              </a:prstGeom>
            </p:spPr>
            <p:txBody>
              <a:bodyPr wrap="square">
                <a:spAutoFit/>
              </a:bodyPr>
              <a:lstStyle/>
              <a:p>
                <a:pPr algn="r"/>
                <a:r>
                  <a:rPr lang="fr-FR" sz="3199" b="1" dirty="0">
                    <a:solidFill>
                      <a:srgbClr val="183D8A"/>
                    </a:solidFill>
                    <a:latin typeface="Arial Black" panose="020B0A04020102020204" pitchFamily="34" charset="0"/>
                  </a:rPr>
                  <a:t>27,7 </a:t>
                </a:r>
                <a:r>
                  <a:rPr lang="fr-FR" b="1" dirty="0">
                    <a:solidFill>
                      <a:srgbClr val="183D8A"/>
                    </a:solidFill>
                  </a:rPr>
                  <a:t>millions d’€uros de taxe de séjour</a:t>
                </a:r>
              </a:p>
            </p:txBody>
          </p:sp>
          <p:sp>
            <p:nvSpPr>
              <p:cNvPr id="15" name="Chevron 14"/>
              <p:cNvSpPr/>
              <p:nvPr/>
            </p:nvSpPr>
            <p:spPr>
              <a:xfrm>
                <a:off x="4821522" y="1983675"/>
                <a:ext cx="518045" cy="726039"/>
              </a:xfrm>
              <a:prstGeom prst="chevron">
                <a:avLst>
                  <a:gd name="adj" fmla="val 62310"/>
                </a:avLst>
              </a:prstGeom>
              <a:solidFill>
                <a:schemeClr val="accent1"/>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 name="Chevron 15"/>
              <p:cNvSpPr/>
              <p:nvPr/>
            </p:nvSpPr>
            <p:spPr>
              <a:xfrm>
                <a:off x="5132679" y="1983675"/>
                <a:ext cx="518045" cy="726039"/>
              </a:xfrm>
              <a:prstGeom prst="chevron">
                <a:avLst>
                  <a:gd name="adj" fmla="val 62310"/>
                </a:avLst>
              </a:prstGeom>
              <a:solidFill>
                <a:schemeClr val="accent1"/>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Rectangle 16"/>
              <p:cNvSpPr/>
              <p:nvPr/>
            </p:nvSpPr>
            <p:spPr>
              <a:xfrm>
                <a:off x="6311230" y="2486139"/>
                <a:ext cx="665023" cy="1015663"/>
              </a:xfrm>
              <a:prstGeom prst="rect">
                <a:avLst/>
              </a:prstGeom>
            </p:spPr>
            <p:txBody>
              <a:bodyPr wrap="square">
                <a:spAutoFit/>
              </a:bodyPr>
              <a:lstStyle/>
              <a:p>
                <a:r>
                  <a:rPr lang="fr-FR" sz="5999" b="1" dirty="0">
                    <a:solidFill>
                      <a:srgbClr val="183D8A"/>
                    </a:solidFill>
                    <a:latin typeface="Arial Black" panose="020B0A04020102020204" pitchFamily="34" charset="0"/>
                    <a:sym typeface="Wingdings 3"/>
                  </a:rPr>
                  <a:t>+</a:t>
                </a:r>
                <a:endParaRPr lang="fr-FR" sz="5999" dirty="0">
                  <a:solidFill>
                    <a:srgbClr val="183D8A"/>
                  </a:solidFill>
                </a:endParaRPr>
              </a:p>
            </p:txBody>
          </p:sp>
          <p:sp>
            <p:nvSpPr>
              <p:cNvPr id="18" name="Rectangle 17"/>
              <p:cNvSpPr/>
              <p:nvPr/>
            </p:nvSpPr>
            <p:spPr>
              <a:xfrm>
                <a:off x="190500" y="1439354"/>
                <a:ext cx="11809413" cy="369332"/>
              </a:xfrm>
              <a:prstGeom prst="rect">
                <a:avLst/>
              </a:prstGeom>
            </p:spPr>
            <p:txBody>
              <a:bodyPr wrap="square">
                <a:spAutoFit/>
              </a:bodyPr>
              <a:lstStyle/>
              <a:p>
                <a:pPr algn="ctr">
                  <a:spcAft>
                    <a:spcPts val="400"/>
                  </a:spcAft>
                </a:pPr>
                <a:r>
                  <a:rPr lang="fr-FR" b="1" dirty="0">
                    <a:solidFill>
                      <a:srgbClr val="183D8A"/>
                    </a:solidFill>
                    <a:ea typeface="Calibri" panose="020F0502020204030204" pitchFamily="34" charset="0"/>
                    <a:cs typeface="Times New Roman" panose="02020603050405020304" pitchFamily="18" charset="0"/>
                  </a:rPr>
                  <a:t>Les collectivités et l’Etat bénéficiaires de l’activité en station</a:t>
                </a:r>
                <a:endParaRPr lang="fr-FR" b="1" dirty="0">
                  <a:solidFill>
                    <a:srgbClr val="183D8A"/>
                  </a:solidFill>
                  <a:sym typeface="Wingdings 3"/>
                </a:endParaRPr>
              </a:p>
            </p:txBody>
          </p:sp>
          <p:sp>
            <p:nvSpPr>
              <p:cNvPr id="19" name="Rectangle 18"/>
              <p:cNvSpPr/>
              <p:nvPr/>
            </p:nvSpPr>
            <p:spPr>
              <a:xfrm>
                <a:off x="190499" y="3369981"/>
                <a:ext cx="11809413" cy="276999"/>
              </a:xfrm>
              <a:prstGeom prst="rect">
                <a:avLst/>
              </a:prstGeom>
            </p:spPr>
            <p:txBody>
              <a:bodyPr wrap="square">
                <a:spAutoFit/>
              </a:bodyPr>
              <a:lstStyle/>
              <a:p>
                <a:pPr algn="r"/>
                <a:r>
                  <a:rPr lang="fr-FR" sz="1200" i="1" dirty="0">
                    <a:solidFill>
                      <a:srgbClr val="183D8A"/>
                    </a:solidFill>
                  </a:rPr>
                  <a:t>Source : Atout France / </a:t>
                </a:r>
                <a:r>
                  <a:rPr lang="fr-FR" sz="1200" i="1" dirty="0" err="1">
                    <a:solidFill>
                      <a:srgbClr val="183D8A"/>
                    </a:solidFill>
                  </a:rPr>
                  <a:t>Espelia</a:t>
                </a:r>
                <a:r>
                  <a:rPr lang="fr-FR" sz="1200" i="1" dirty="0">
                    <a:solidFill>
                      <a:srgbClr val="183D8A"/>
                    </a:solidFill>
                  </a:rPr>
                  <a:t> – étude sur les retombées fiscales en stations de montagne (France) – HIVER 2018 / 2019</a:t>
                </a:r>
              </a:p>
            </p:txBody>
          </p:sp>
        </p:grpSp>
        <p:sp>
          <p:nvSpPr>
            <p:cNvPr id="27" name="Ellipse 26"/>
            <p:cNvSpPr/>
            <p:nvPr/>
          </p:nvSpPr>
          <p:spPr>
            <a:xfrm>
              <a:off x="2031229" y="2484410"/>
              <a:ext cx="576064" cy="579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Graphique 6">
              <a:extLst>
                <a:ext uri="{FF2B5EF4-FFF2-40B4-BE49-F238E27FC236}">
                  <a16:creationId xmlns:a16="http://schemas.microsoft.com/office/drawing/2014/main" id="{3228313F-852D-44C0-A668-BD112A1F04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2085141" y="2536045"/>
              <a:ext cx="468239" cy="468239"/>
            </a:xfrm>
            <a:prstGeom prst="rect">
              <a:avLst/>
            </a:prstGeom>
          </p:spPr>
        </p:pic>
        <p:sp>
          <p:nvSpPr>
            <p:cNvPr id="29" name="Ellipse 28"/>
            <p:cNvSpPr/>
            <p:nvPr/>
          </p:nvSpPr>
          <p:spPr>
            <a:xfrm>
              <a:off x="3914558" y="2460449"/>
              <a:ext cx="576064" cy="579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Graphique 63">
              <a:extLst>
                <a:ext uri="{FF2B5EF4-FFF2-40B4-BE49-F238E27FC236}">
                  <a16:creationId xmlns:a16="http://schemas.microsoft.com/office/drawing/2014/main" id="{15CB9C80-1445-4217-A774-B961EE45DC2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3968471" y="2524127"/>
              <a:ext cx="468238" cy="468238"/>
            </a:xfrm>
            <a:prstGeom prst="rect">
              <a:avLst/>
            </a:prstGeom>
          </p:spPr>
        </p:pic>
      </p:grpSp>
    </p:spTree>
    <p:extLst>
      <p:ext uri="{BB962C8B-B14F-4D97-AF65-F5344CB8AC3E}">
        <p14:creationId xmlns:p14="http://schemas.microsoft.com/office/powerpoint/2010/main" val="24890928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Foncier et l’immobilier : base du développement ?</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grpSp>
        <p:nvGrpSpPr>
          <p:cNvPr id="20" name="Groupe 19"/>
          <p:cNvGrpSpPr/>
          <p:nvPr/>
        </p:nvGrpSpPr>
        <p:grpSpPr>
          <a:xfrm>
            <a:off x="146157" y="3644974"/>
            <a:ext cx="11925125" cy="3023636"/>
            <a:chOff x="143985" y="3778240"/>
            <a:chExt cx="11927885" cy="3024336"/>
          </a:xfrm>
        </p:grpSpPr>
        <p:grpSp>
          <p:nvGrpSpPr>
            <p:cNvPr id="21" name="Groupe 20"/>
            <p:cNvGrpSpPr/>
            <p:nvPr/>
          </p:nvGrpSpPr>
          <p:grpSpPr>
            <a:xfrm>
              <a:off x="143985" y="3778240"/>
              <a:ext cx="11423880" cy="3024336"/>
              <a:chOff x="143985" y="3778240"/>
              <a:chExt cx="11423880" cy="3024336"/>
            </a:xfrm>
          </p:grpSpPr>
          <p:graphicFrame>
            <p:nvGraphicFramePr>
              <p:cNvPr id="24" name="Graphique 23"/>
              <p:cNvGraphicFramePr/>
              <p:nvPr>
                <p:extLst/>
              </p:nvPr>
            </p:nvGraphicFramePr>
            <p:xfrm>
              <a:off x="143985" y="3778240"/>
              <a:ext cx="5951220" cy="2987040"/>
            </p:xfrm>
            <a:graphic>
              <a:graphicData uri="http://schemas.openxmlformats.org/drawingml/2006/chart">
                <c:chart xmlns:c="http://schemas.openxmlformats.org/drawingml/2006/chart" xmlns:r="http://schemas.openxmlformats.org/officeDocument/2006/relationships" r:id="rId3"/>
              </a:graphicData>
            </a:graphic>
          </p:graphicFrame>
          <p:sp>
            <p:nvSpPr>
              <p:cNvPr id="25" name="Rectangle 24"/>
              <p:cNvSpPr/>
              <p:nvPr/>
            </p:nvSpPr>
            <p:spPr>
              <a:xfrm>
                <a:off x="6455246" y="5722456"/>
                <a:ext cx="1720493" cy="861774"/>
              </a:xfrm>
              <a:prstGeom prst="rect">
                <a:avLst/>
              </a:prstGeom>
            </p:spPr>
            <p:txBody>
              <a:bodyPr wrap="square">
                <a:spAutoFit/>
              </a:bodyPr>
              <a:lstStyle/>
              <a:p>
                <a:r>
                  <a:rPr lang="fr-FR" sz="4999" b="1" dirty="0">
                    <a:solidFill>
                      <a:srgbClr val="E6312E"/>
                    </a:solidFill>
                    <a:effectLst>
                      <a:outerShdw blurRad="38100" dist="38100" dir="2700000" algn="tl">
                        <a:srgbClr val="000000">
                          <a:alpha val="43137"/>
                        </a:srgbClr>
                      </a:outerShdw>
                    </a:effectLst>
                    <a:latin typeface="Arial Black" panose="020B0A04020102020204" pitchFamily="34" charset="0"/>
                    <a:sym typeface="Wingdings 3"/>
                  </a:rPr>
                  <a:t>71%</a:t>
                </a:r>
                <a:endParaRPr lang="fr-FR" sz="4999" dirty="0">
                  <a:solidFill>
                    <a:srgbClr val="E6312E"/>
                  </a:solidFill>
                  <a:effectLst>
                    <a:outerShdw blurRad="38100" dist="38100" dir="2700000" algn="tl">
                      <a:srgbClr val="000000">
                        <a:alpha val="43137"/>
                      </a:srgbClr>
                    </a:outerShdw>
                  </a:effectLst>
                  <a:latin typeface="Arial Black" panose="020B0A04020102020204" pitchFamily="34" charset="0"/>
                </a:endParaRPr>
              </a:p>
            </p:txBody>
          </p:sp>
          <p:sp>
            <p:nvSpPr>
              <p:cNvPr id="26" name="Rectangle 25"/>
              <p:cNvSpPr/>
              <p:nvPr/>
            </p:nvSpPr>
            <p:spPr>
              <a:xfrm>
                <a:off x="7247334" y="5602247"/>
                <a:ext cx="4320531" cy="1200329"/>
              </a:xfrm>
              <a:prstGeom prst="rect">
                <a:avLst/>
              </a:prstGeom>
            </p:spPr>
            <p:txBody>
              <a:bodyPr wrap="square">
                <a:spAutoFit/>
              </a:bodyPr>
              <a:lstStyle/>
              <a:p>
                <a:pPr algn="ctr"/>
                <a:r>
                  <a:rPr lang="fr-FR" sz="2400" b="1" dirty="0">
                    <a:solidFill>
                      <a:srgbClr val="E6312E"/>
                    </a:solidFill>
                    <a:effectLst>
                      <a:outerShdw blurRad="38100" dist="38100" dir="2700000" algn="tl">
                        <a:srgbClr val="000000">
                          <a:alpha val="43137"/>
                        </a:srgbClr>
                      </a:outerShdw>
                    </a:effectLst>
                    <a:sym typeface="Wingdings 3"/>
                  </a:rPr>
                  <a:t>   des recettes fiscales</a:t>
                </a:r>
              </a:p>
              <a:p>
                <a:pPr algn="ctr"/>
                <a:r>
                  <a:rPr lang="fr-FR" sz="2400" b="1" dirty="0">
                    <a:solidFill>
                      <a:srgbClr val="E6312E"/>
                    </a:solidFill>
                    <a:effectLst>
                      <a:outerShdw blurRad="38100" dist="38100" dir="2700000" algn="tl">
                        <a:srgbClr val="000000">
                          <a:alpha val="43137"/>
                        </a:srgbClr>
                      </a:outerShdw>
                    </a:effectLst>
                    <a:sym typeface="Wingdings 3"/>
                  </a:rPr>
                  <a:t>des communes</a:t>
                </a:r>
              </a:p>
              <a:p>
                <a:pPr algn="ctr"/>
                <a:r>
                  <a:rPr lang="fr-FR" sz="2400" b="1" dirty="0">
                    <a:solidFill>
                      <a:srgbClr val="E6312E"/>
                    </a:solidFill>
                    <a:effectLst>
                      <a:outerShdw blurRad="38100" dist="38100" dir="2700000" algn="tl">
                        <a:srgbClr val="000000">
                          <a:alpha val="43137"/>
                        </a:srgbClr>
                      </a:outerShdw>
                    </a:effectLst>
                    <a:sym typeface="Wingdings 3"/>
                  </a:rPr>
                  <a:t>     sont liées à l’immobilier </a:t>
                </a:r>
                <a:endParaRPr lang="fr-FR" sz="2400" dirty="0">
                  <a:solidFill>
                    <a:srgbClr val="E6312E"/>
                  </a:solidFill>
                  <a:effectLst>
                    <a:outerShdw blurRad="38100" dist="38100" dir="2700000" algn="tl">
                      <a:srgbClr val="000000">
                        <a:alpha val="43137"/>
                      </a:srgbClr>
                    </a:outerShdw>
                  </a:effectLst>
                </a:endParaRPr>
              </a:p>
            </p:txBody>
          </p:sp>
        </p:grpSp>
        <p:pic>
          <p:nvPicPr>
            <p:cNvPr id="22" name="Image 21"/>
            <p:cNvPicPr>
              <a:picLocks noChangeAspect="1"/>
            </p:cNvPicPr>
            <p:nvPr/>
          </p:nvPicPr>
          <p:blipFill rotWithShape="1">
            <a:blip r:embed="rId4"/>
            <a:srcRect t="19559" r="16800" b="23286"/>
            <a:stretch/>
          </p:blipFill>
          <p:spPr>
            <a:xfrm>
              <a:off x="5951190" y="4310504"/>
              <a:ext cx="6120680" cy="1279530"/>
            </a:xfrm>
            <a:prstGeom prst="rect">
              <a:avLst/>
            </a:prstGeom>
          </p:spPr>
        </p:pic>
        <p:sp>
          <p:nvSpPr>
            <p:cNvPr id="23" name="Rectangle 22"/>
            <p:cNvSpPr/>
            <p:nvPr/>
          </p:nvSpPr>
          <p:spPr>
            <a:xfrm>
              <a:off x="6095205" y="3789834"/>
              <a:ext cx="5904708" cy="584775"/>
            </a:xfrm>
            <a:prstGeom prst="rect">
              <a:avLst/>
            </a:prstGeom>
          </p:spPr>
          <p:txBody>
            <a:bodyPr wrap="square">
              <a:spAutoFit/>
            </a:bodyPr>
            <a:lstStyle/>
            <a:p>
              <a:pPr algn="ctr"/>
              <a:r>
                <a:rPr lang="fr-FR" sz="1600" dirty="0">
                  <a:solidFill>
                    <a:srgbClr val="183D8A"/>
                  </a:solidFill>
                  <a:sym typeface="Wingdings 3"/>
                </a:rPr>
                <a:t>Structuration des recettes fiscales de communes</a:t>
              </a:r>
            </a:p>
            <a:p>
              <a:pPr algn="ctr"/>
              <a:r>
                <a:rPr lang="fr-FR" sz="1600" dirty="0">
                  <a:solidFill>
                    <a:srgbClr val="183D8A"/>
                  </a:solidFill>
                  <a:sym typeface="Wingdings 3"/>
                </a:rPr>
                <a:t>support de station de montagne</a:t>
              </a:r>
              <a:endParaRPr lang="fr-FR" sz="1600" dirty="0">
                <a:solidFill>
                  <a:srgbClr val="183D8A"/>
                </a:solidFill>
              </a:endParaRPr>
            </a:p>
          </p:txBody>
        </p:sp>
      </p:grpSp>
      <p:grpSp>
        <p:nvGrpSpPr>
          <p:cNvPr id="6" name="Groupe 5"/>
          <p:cNvGrpSpPr/>
          <p:nvPr/>
        </p:nvGrpSpPr>
        <p:grpSpPr>
          <a:xfrm>
            <a:off x="192661" y="1053286"/>
            <a:ext cx="11806680" cy="1938075"/>
            <a:chOff x="190500" y="1419040"/>
            <a:chExt cx="11809413" cy="1938524"/>
          </a:xfrm>
        </p:grpSpPr>
        <p:sp>
          <p:nvSpPr>
            <p:cNvPr id="7" name="Rectangle 6"/>
            <p:cNvSpPr/>
            <p:nvPr/>
          </p:nvSpPr>
          <p:spPr>
            <a:xfrm>
              <a:off x="190500" y="1419040"/>
              <a:ext cx="11809413" cy="193852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3"/>
            </a:p>
          </p:txBody>
        </p:sp>
        <p:sp>
          <p:nvSpPr>
            <p:cNvPr id="18" name="Rectangle 17"/>
            <p:cNvSpPr/>
            <p:nvPr/>
          </p:nvSpPr>
          <p:spPr>
            <a:xfrm>
              <a:off x="190500" y="1536341"/>
              <a:ext cx="11809413" cy="1538883"/>
            </a:xfrm>
            <a:prstGeom prst="rect">
              <a:avLst/>
            </a:prstGeom>
          </p:spPr>
          <p:txBody>
            <a:bodyPr wrap="square">
              <a:spAutoFit/>
            </a:bodyPr>
            <a:lstStyle/>
            <a:p>
              <a:pPr algn="ctr">
                <a:spcAft>
                  <a:spcPts val="400"/>
                </a:spcAft>
              </a:pPr>
              <a:r>
                <a:rPr lang="fr-FR" b="1" dirty="0">
                  <a:solidFill>
                    <a:srgbClr val="183D8A"/>
                  </a:solidFill>
                  <a:ea typeface="Calibri" panose="020F0502020204030204" pitchFamily="34" charset="0"/>
                  <a:cs typeface="Times New Roman" panose="02020603050405020304" pitchFamily="18" charset="0"/>
                </a:rPr>
                <a:t>LA RATIONNALISATION FONCIERE</a:t>
              </a:r>
            </a:p>
            <a:p>
              <a:pPr algn="ctr">
                <a:spcAft>
                  <a:spcPts val="400"/>
                </a:spcAft>
              </a:pPr>
              <a:endParaRPr lang="fr-FR" b="1" dirty="0">
                <a:solidFill>
                  <a:srgbClr val="183D8A"/>
                </a:solidFill>
                <a:ea typeface="Calibri" panose="020F0502020204030204" pitchFamily="34" charset="0"/>
                <a:cs typeface="Times New Roman" panose="02020603050405020304" pitchFamily="18" charset="0"/>
              </a:endParaRPr>
            </a:p>
            <a:p>
              <a:pPr algn="ctr">
                <a:spcAft>
                  <a:spcPts val="400"/>
                </a:spcAft>
              </a:pPr>
              <a:r>
                <a:rPr lang="fr-FR" sz="2400" b="1" cap="all" dirty="0">
                  <a:solidFill>
                    <a:srgbClr val="E6312E"/>
                  </a:solidFill>
                  <a:ea typeface="Calibri" panose="020F0502020204030204" pitchFamily="34" charset="0"/>
                  <a:cs typeface="Times New Roman" panose="02020603050405020304" pitchFamily="18" charset="0"/>
                </a:rPr>
                <a:t>Un changement de paradigme profond à opérer</a:t>
              </a:r>
            </a:p>
            <a:p>
              <a:pPr algn="ctr">
                <a:spcAft>
                  <a:spcPts val="400"/>
                </a:spcAft>
              </a:pPr>
              <a:r>
                <a:rPr lang="fr-FR" sz="2400" b="1" cap="all" dirty="0">
                  <a:solidFill>
                    <a:srgbClr val="E6312E"/>
                  </a:solidFill>
                  <a:cs typeface="Times New Roman" panose="02020603050405020304" pitchFamily="18" charset="0"/>
                  <a:sym typeface="Wingdings 3"/>
                </a:rPr>
                <a:t>Pour certains territoires touristiques </a:t>
              </a:r>
              <a:endParaRPr lang="fr-FR" sz="2400" b="1" cap="all" dirty="0">
                <a:solidFill>
                  <a:srgbClr val="E6312E"/>
                </a:solidFill>
                <a:sym typeface="Wingdings 3"/>
              </a:endParaRPr>
            </a:p>
          </p:txBody>
        </p:sp>
      </p:grpSp>
    </p:spTree>
    <p:extLst>
      <p:ext uri="{BB962C8B-B14F-4D97-AF65-F5344CB8AC3E}">
        <p14:creationId xmlns:p14="http://schemas.microsoft.com/office/powerpoint/2010/main" val="112469589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95818890-23A2-42E5-8F74-8F583EB75DA8}"/>
              </a:ext>
            </a:extLst>
          </p:cNvPr>
          <p:cNvCxnSpPr>
            <a:cxnSpLocks/>
          </p:cNvCxnSpPr>
          <p:nvPr/>
        </p:nvCxnSpPr>
        <p:spPr>
          <a:xfrm>
            <a:off x="514350" y="796526"/>
            <a:ext cx="793750" cy="0"/>
          </a:xfrm>
          <a:prstGeom prst="line">
            <a:avLst/>
          </a:prstGeom>
          <a:ln w="44450">
            <a:solidFill>
              <a:srgbClr val="EB5C63"/>
            </a:solidFill>
          </a:ln>
        </p:spPr>
        <p:style>
          <a:lnRef idx="1">
            <a:schemeClr val="accent1"/>
          </a:lnRef>
          <a:fillRef idx="0">
            <a:schemeClr val="accent1"/>
          </a:fillRef>
          <a:effectRef idx="0">
            <a:schemeClr val="accent1"/>
          </a:effectRef>
          <a:fontRef idx="minor">
            <a:schemeClr val="tx1"/>
          </a:fontRef>
        </p:style>
      </p:cxnSp>
      <p:sp>
        <p:nvSpPr>
          <p:cNvPr id="7" name="Titre 1">
            <a:extLst>
              <a:ext uri="{FF2B5EF4-FFF2-40B4-BE49-F238E27FC236}">
                <a16:creationId xmlns:a16="http://schemas.microsoft.com/office/drawing/2014/main" id="{2AB386DD-3F73-4495-AF0D-1B979DC9D40D}"/>
              </a:ext>
            </a:extLst>
          </p:cNvPr>
          <p:cNvSpPr txBox="1">
            <a:spLocks/>
          </p:cNvSpPr>
          <p:nvPr/>
        </p:nvSpPr>
        <p:spPr>
          <a:xfrm>
            <a:off x="1010555" y="3085960"/>
            <a:ext cx="8168370" cy="2527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800" b="1" dirty="0">
                <a:solidFill>
                  <a:srgbClr val="EB5C63"/>
                </a:solidFill>
              </a:rPr>
              <a:t>Atelier 1  </a:t>
            </a:r>
            <a:r>
              <a:rPr lang="fr-FR" sz="1800" dirty="0"/>
              <a:t>Les plateformes de location de meublés touristiques dans les villes : opportunités ou menaces ?</a:t>
            </a:r>
          </a:p>
          <a:p>
            <a:endParaRPr lang="fr-FR" sz="1800" b="1" dirty="0"/>
          </a:p>
          <a:p>
            <a:r>
              <a:rPr lang="fr-FR" sz="1800" b="1" dirty="0">
                <a:solidFill>
                  <a:srgbClr val="EB5C63"/>
                </a:solidFill>
              </a:rPr>
              <a:t>Atelier 2  </a:t>
            </a:r>
            <a:r>
              <a:rPr lang="fr-FR" sz="1800" dirty="0"/>
              <a:t>Les hébergements insolites :  comment faire face au vide juridique ?</a:t>
            </a:r>
          </a:p>
          <a:p>
            <a:endParaRPr lang="fr-FR" sz="1800" b="1" dirty="0"/>
          </a:p>
          <a:p>
            <a:r>
              <a:rPr lang="fr-FR" sz="1800" b="1" dirty="0">
                <a:solidFill>
                  <a:srgbClr val="EB5C63"/>
                </a:solidFill>
              </a:rPr>
              <a:t>Atelier 3 </a:t>
            </a:r>
            <a:r>
              <a:rPr lang="fr-FR" sz="1800" dirty="0">
                <a:solidFill>
                  <a:srgbClr val="EB5C63"/>
                </a:solidFill>
              </a:rPr>
              <a:t> </a:t>
            </a:r>
            <a:r>
              <a:rPr lang="fr-FR" sz="1800" dirty="0"/>
              <a:t>Maîtriser le foncier en milieu touristique : les outils à disposition des collectivités</a:t>
            </a:r>
          </a:p>
          <a:p>
            <a:endParaRPr lang="fr-FR" sz="1800" b="1" dirty="0"/>
          </a:p>
          <a:p>
            <a:r>
              <a:rPr lang="fr-FR" sz="1800" b="1" dirty="0">
                <a:solidFill>
                  <a:srgbClr val="EB5C63"/>
                </a:solidFill>
              </a:rPr>
              <a:t>Atelier 4  </a:t>
            </a:r>
            <a:r>
              <a:rPr lang="fr-FR" sz="1800" dirty="0"/>
              <a:t>Les centres de vacances, quel devenir dans une économie fragilisée ?</a:t>
            </a:r>
          </a:p>
        </p:txBody>
      </p:sp>
      <p:sp>
        <p:nvSpPr>
          <p:cNvPr id="8" name="Rectangle 7">
            <a:extLst>
              <a:ext uri="{FF2B5EF4-FFF2-40B4-BE49-F238E27FC236}">
                <a16:creationId xmlns:a16="http://schemas.microsoft.com/office/drawing/2014/main" id="{94BB8F2D-58E5-4348-8AB0-D709EA56C27A}"/>
              </a:ext>
            </a:extLst>
          </p:cNvPr>
          <p:cNvSpPr/>
          <p:nvPr/>
        </p:nvSpPr>
        <p:spPr>
          <a:xfrm>
            <a:off x="1074055" y="1458706"/>
            <a:ext cx="910590" cy="319280"/>
          </a:xfrm>
          <a:prstGeom prst="rect">
            <a:avLst/>
          </a:prstGeom>
          <a:solidFill>
            <a:srgbClr val="10A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t>MATIN</a:t>
            </a:r>
          </a:p>
        </p:txBody>
      </p:sp>
      <p:sp>
        <p:nvSpPr>
          <p:cNvPr id="9" name="Rectangle 8">
            <a:extLst>
              <a:ext uri="{FF2B5EF4-FFF2-40B4-BE49-F238E27FC236}">
                <a16:creationId xmlns:a16="http://schemas.microsoft.com/office/drawing/2014/main" id="{9603C6B8-97A2-49C0-8893-93D030E2C8B8}"/>
              </a:ext>
            </a:extLst>
          </p:cNvPr>
          <p:cNvSpPr/>
          <p:nvPr/>
        </p:nvSpPr>
        <p:spPr>
          <a:xfrm>
            <a:off x="1074055" y="2766680"/>
            <a:ext cx="1474470" cy="319280"/>
          </a:xfrm>
          <a:prstGeom prst="rect">
            <a:avLst/>
          </a:prstGeom>
          <a:solidFill>
            <a:srgbClr val="10A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t>APRÈS-MIDI</a:t>
            </a:r>
          </a:p>
        </p:txBody>
      </p:sp>
      <p:sp>
        <p:nvSpPr>
          <p:cNvPr id="10" name="Titre 1">
            <a:extLst>
              <a:ext uri="{FF2B5EF4-FFF2-40B4-BE49-F238E27FC236}">
                <a16:creationId xmlns:a16="http://schemas.microsoft.com/office/drawing/2014/main" id="{BDD1EDAB-707F-483B-98B2-6E638A2872E8}"/>
              </a:ext>
            </a:extLst>
          </p:cNvPr>
          <p:cNvSpPr txBox="1">
            <a:spLocks/>
          </p:cNvSpPr>
          <p:nvPr/>
        </p:nvSpPr>
        <p:spPr>
          <a:xfrm>
            <a:off x="8161" y="3085961"/>
            <a:ext cx="891725" cy="5733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r-FR" sz="1800" dirty="0">
                <a:latin typeface="+mn-lt"/>
              </a:rPr>
              <a:t>14H00</a:t>
            </a:r>
          </a:p>
        </p:txBody>
      </p:sp>
      <p:sp>
        <p:nvSpPr>
          <p:cNvPr id="11" name="Titre 1">
            <a:extLst>
              <a:ext uri="{FF2B5EF4-FFF2-40B4-BE49-F238E27FC236}">
                <a16:creationId xmlns:a16="http://schemas.microsoft.com/office/drawing/2014/main" id="{F4AC9D11-B35D-49D6-9C04-3AE2DD46D424}"/>
              </a:ext>
            </a:extLst>
          </p:cNvPr>
          <p:cNvSpPr txBox="1">
            <a:spLocks/>
          </p:cNvSpPr>
          <p:nvPr/>
        </p:nvSpPr>
        <p:spPr>
          <a:xfrm>
            <a:off x="8161" y="5690315"/>
            <a:ext cx="891725" cy="5733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r-FR" sz="1800" dirty="0">
                <a:latin typeface="+mn-lt"/>
              </a:rPr>
              <a:t>16H00</a:t>
            </a:r>
          </a:p>
        </p:txBody>
      </p:sp>
      <p:sp>
        <p:nvSpPr>
          <p:cNvPr id="12" name="Titre 1">
            <a:extLst>
              <a:ext uri="{FF2B5EF4-FFF2-40B4-BE49-F238E27FC236}">
                <a16:creationId xmlns:a16="http://schemas.microsoft.com/office/drawing/2014/main" id="{D5E4FB59-688F-4C50-965A-BDB8624A954E}"/>
              </a:ext>
            </a:extLst>
          </p:cNvPr>
          <p:cNvSpPr txBox="1">
            <a:spLocks/>
          </p:cNvSpPr>
          <p:nvPr/>
        </p:nvSpPr>
        <p:spPr>
          <a:xfrm>
            <a:off x="8161" y="1785246"/>
            <a:ext cx="891725" cy="5733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r-FR" sz="1800" dirty="0">
                <a:latin typeface="+mn-lt"/>
              </a:rPr>
              <a:t>09H45</a:t>
            </a:r>
          </a:p>
        </p:txBody>
      </p:sp>
      <p:sp>
        <p:nvSpPr>
          <p:cNvPr id="13" name="Titre 1">
            <a:extLst>
              <a:ext uri="{FF2B5EF4-FFF2-40B4-BE49-F238E27FC236}">
                <a16:creationId xmlns:a16="http://schemas.microsoft.com/office/drawing/2014/main" id="{8D5B6956-CA9C-48BE-BDDD-CB3BF957286D}"/>
              </a:ext>
            </a:extLst>
          </p:cNvPr>
          <p:cNvSpPr txBox="1">
            <a:spLocks/>
          </p:cNvSpPr>
          <p:nvPr/>
        </p:nvSpPr>
        <p:spPr>
          <a:xfrm>
            <a:off x="1010555" y="1785246"/>
            <a:ext cx="2574020" cy="5865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800" b="1" dirty="0" smtClean="0"/>
              <a:t>Accueil &amp; séance </a:t>
            </a:r>
            <a:r>
              <a:rPr lang="fr-FR" sz="1800" b="1" dirty="0"/>
              <a:t>plénière</a:t>
            </a:r>
            <a:endParaRPr lang="fr-FR" sz="1800" dirty="0"/>
          </a:p>
        </p:txBody>
      </p:sp>
      <p:sp>
        <p:nvSpPr>
          <p:cNvPr id="14" name="Titre 1">
            <a:extLst>
              <a:ext uri="{FF2B5EF4-FFF2-40B4-BE49-F238E27FC236}">
                <a16:creationId xmlns:a16="http://schemas.microsoft.com/office/drawing/2014/main" id="{1B167154-4AA9-47A9-B158-3696ED7E005C}"/>
              </a:ext>
            </a:extLst>
          </p:cNvPr>
          <p:cNvSpPr txBox="1">
            <a:spLocks/>
          </p:cNvSpPr>
          <p:nvPr/>
        </p:nvSpPr>
        <p:spPr>
          <a:xfrm>
            <a:off x="1010554" y="5677077"/>
            <a:ext cx="3184927" cy="5865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800" b="1" dirty="0"/>
              <a:t>Restitution des </a:t>
            </a:r>
            <a:r>
              <a:rPr lang="fr-FR" sz="1800" b="1" dirty="0" smtClean="0"/>
              <a:t>débats &amp; clôture</a:t>
            </a:r>
            <a:endParaRPr lang="fr-FR" sz="1800" dirty="0"/>
          </a:p>
        </p:txBody>
      </p:sp>
      <p:sp>
        <p:nvSpPr>
          <p:cNvPr id="16" name="Titre 1">
            <a:extLst>
              <a:ext uri="{FF2B5EF4-FFF2-40B4-BE49-F238E27FC236}">
                <a16:creationId xmlns:a16="http://schemas.microsoft.com/office/drawing/2014/main" id="{9103BD5A-BCE6-4814-BF08-A654CDE7A792}"/>
              </a:ext>
            </a:extLst>
          </p:cNvPr>
          <p:cNvSpPr txBox="1">
            <a:spLocks/>
          </p:cNvSpPr>
          <p:nvPr/>
        </p:nvSpPr>
        <p:spPr>
          <a:xfrm>
            <a:off x="431800" y="247510"/>
            <a:ext cx="10515600" cy="5532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a:t>PROGRAMME DE LA JOURNÉE</a:t>
            </a:r>
            <a:endParaRPr lang="fr-FR" sz="2800" dirty="0"/>
          </a:p>
        </p:txBody>
      </p:sp>
    </p:spTree>
    <p:extLst>
      <p:ext uri="{BB962C8B-B14F-4D97-AF65-F5344CB8AC3E}">
        <p14:creationId xmlns:p14="http://schemas.microsoft.com/office/powerpoint/2010/main" val="6990005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Foncier et l’immobilier : Quelles typologies / enjeux ?</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pic>
        <p:nvPicPr>
          <p:cNvPr id="31" name="Picture 2"/>
          <p:cNvPicPr>
            <a:picLocks noChangeAspect="1" noChangeArrowheads="1"/>
          </p:cNvPicPr>
          <p:nvPr/>
        </p:nvPicPr>
        <p:blipFill>
          <a:blip r:embed="rId3" cstate="print"/>
          <a:srcRect l="23819" t="18219" r="976" b="12041"/>
          <a:stretch>
            <a:fillRect/>
          </a:stretch>
        </p:blipFill>
        <p:spPr bwMode="auto">
          <a:xfrm>
            <a:off x="2205" y="1046494"/>
            <a:ext cx="3041027" cy="1734584"/>
          </a:xfrm>
          <a:prstGeom prst="rect">
            <a:avLst/>
          </a:prstGeom>
          <a:noFill/>
          <a:ln w="9525">
            <a:noFill/>
            <a:miter lim="800000"/>
            <a:headEnd/>
            <a:tailEnd/>
          </a:ln>
          <a:effectLst/>
        </p:spPr>
      </p:pic>
      <p:sp>
        <p:nvSpPr>
          <p:cNvPr id="5" name="ZoneTexte 4"/>
          <p:cNvSpPr txBox="1"/>
          <p:nvPr/>
        </p:nvSpPr>
        <p:spPr>
          <a:xfrm>
            <a:off x="2206" y="923323"/>
            <a:ext cx="3041026"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Hôtels</a:t>
            </a:r>
          </a:p>
        </p:txBody>
      </p:sp>
      <p:sp>
        <p:nvSpPr>
          <p:cNvPr id="19" name="ZoneTexte 18"/>
          <p:cNvSpPr txBox="1"/>
          <p:nvPr/>
        </p:nvSpPr>
        <p:spPr>
          <a:xfrm>
            <a:off x="4728091" y="922188"/>
            <a:ext cx="3005865"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Centres &amp; Villages de Vacances</a:t>
            </a:r>
          </a:p>
        </p:txBody>
      </p:sp>
      <p:sp>
        <p:nvSpPr>
          <p:cNvPr id="20" name="ZoneTexte 19"/>
          <p:cNvSpPr txBox="1"/>
          <p:nvPr/>
        </p:nvSpPr>
        <p:spPr>
          <a:xfrm>
            <a:off x="7913629" y="928503"/>
            <a:ext cx="3005790"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Multipropriétés</a:t>
            </a:r>
          </a:p>
        </p:txBody>
      </p:sp>
      <p:sp>
        <p:nvSpPr>
          <p:cNvPr id="27" name="ZoneTexte 26"/>
          <p:cNvSpPr txBox="1"/>
          <p:nvPr/>
        </p:nvSpPr>
        <p:spPr>
          <a:xfrm>
            <a:off x="3043232" y="982430"/>
            <a:ext cx="7415159" cy="984657"/>
          </a:xfrm>
          <a:prstGeom prst="rect">
            <a:avLst/>
          </a:prstGeom>
          <a:noFill/>
        </p:spPr>
        <p:txBody>
          <a:bodyPr wrap="square" lIns="0" tIns="0" rIns="0" bIns="0" rtlCol="0">
            <a:spAutoFit/>
          </a:bodyPr>
          <a:lstStyle/>
          <a:p>
            <a:pPr marL="285693" indent="-285693" algn="just">
              <a:buClr>
                <a:srgbClr val="E6312E"/>
              </a:buClr>
              <a:buFont typeface="Arial" panose="020B0604020202020204" pitchFamily="34" charset="0"/>
              <a:buChar char="►"/>
            </a:pPr>
            <a:r>
              <a:rPr lang="fr-FR" sz="1600" dirty="0">
                <a:solidFill>
                  <a:srgbClr val="183D8A"/>
                </a:solidFill>
                <a:latin typeface="+mj-lt"/>
              </a:rPr>
              <a:t>Part faible de l’hôtellerie en station de montagne</a:t>
            </a:r>
          </a:p>
          <a:p>
            <a:pPr marL="285693" indent="-285693" algn="just">
              <a:buClr>
                <a:srgbClr val="E6312E"/>
              </a:buClr>
              <a:buFont typeface="Arial" panose="020B0604020202020204" pitchFamily="34" charset="0"/>
              <a:buChar char="►"/>
            </a:pPr>
            <a:r>
              <a:rPr lang="fr-FR" sz="1600" dirty="0">
                <a:solidFill>
                  <a:srgbClr val="183D8A"/>
                </a:solidFill>
                <a:latin typeface="+mj-lt"/>
              </a:rPr>
              <a:t>Disparition de l’hôtellerie traditionnelle </a:t>
            </a:r>
          </a:p>
          <a:p>
            <a:pPr marL="285693" indent="-285693" algn="just">
              <a:buClr>
                <a:srgbClr val="E6312E"/>
              </a:buClr>
              <a:buFont typeface="Arial" panose="020B0604020202020204" pitchFamily="34" charset="0"/>
              <a:buChar char="►"/>
            </a:pPr>
            <a:r>
              <a:rPr lang="fr-FR" sz="1600" dirty="0">
                <a:solidFill>
                  <a:srgbClr val="183D8A"/>
                </a:solidFill>
                <a:latin typeface="+mj-lt"/>
              </a:rPr>
              <a:t>Mutations du modèle hôtelier </a:t>
            </a:r>
          </a:p>
          <a:p>
            <a:pPr marL="285693" indent="-285693" algn="just">
              <a:buClr>
                <a:srgbClr val="E6312E"/>
              </a:buClr>
              <a:buFont typeface="Arial" panose="020B0604020202020204" pitchFamily="34" charset="0"/>
              <a:buChar char="►"/>
            </a:pPr>
            <a:r>
              <a:rPr lang="fr-FR" sz="1600" dirty="0">
                <a:solidFill>
                  <a:srgbClr val="183D8A"/>
                </a:solidFill>
                <a:latin typeface="+mj-lt"/>
              </a:rPr>
              <a:t>Mais fort intérêt de conserver cette clientèle </a:t>
            </a:r>
          </a:p>
        </p:txBody>
      </p:sp>
    </p:spTree>
    <p:extLst>
      <p:ext uri="{BB962C8B-B14F-4D97-AF65-F5344CB8AC3E}">
        <p14:creationId xmlns:p14="http://schemas.microsoft.com/office/powerpoint/2010/main" val="844343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Foncier et l’immobilier : Quelles typologies / enjeux ?</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pic>
        <p:nvPicPr>
          <p:cNvPr id="31" name="Picture 2"/>
          <p:cNvPicPr>
            <a:picLocks noChangeAspect="1" noChangeArrowheads="1"/>
          </p:cNvPicPr>
          <p:nvPr/>
        </p:nvPicPr>
        <p:blipFill>
          <a:blip r:embed="rId3" cstate="print">
            <a:duotone>
              <a:schemeClr val="bg2">
                <a:shade val="45000"/>
                <a:satMod val="135000"/>
              </a:schemeClr>
              <a:prstClr val="white"/>
            </a:duotone>
          </a:blip>
          <a:srcRect l="23819" t="18219" r="976" b="12041"/>
          <a:stretch>
            <a:fillRect/>
          </a:stretch>
        </p:blipFill>
        <p:spPr bwMode="auto">
          <a:xfrm>
            <a:off x="2205" y="1049381"/>
            <a:ext cx="3041027" cy="1734584"/>
          </a:xfrm>
          <a:prstGeom prst="rect">
            <a:avLst/>
          </a:prstGeom>
          <a:noFill/>
          <a:ln w="9525">
            <a:noFill/>
            <a:miter lim="800000"/>
            <a:headEnd/>
            <a:tailEnd/>
          </a:ln>
          <a:effectLst/>
        </p:spPr>
      </p:pic>
      <p:pic>
        <p:nvPicPr>
          <p:cNvPr id="15" name="Picture 2" descr="RÃ©sultat de recherche d'images pour &quot;village vacance&quot;">
            <a:extLst>
              <a:ext uri="{FF2B5EF4-FFF2-40B4-BE49-F238E27FC236}">
                <a16:creationId xmlns:a16="http://schemas.microsoft.com/office/drawing/2014/main" id="{3C1466A9-49C4-4EF2-A401-E5FBF2A8EF3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8705" r="41664" b="6811"/>
          <a:stretch/>
        </p:blipFill>
        <p:spPr bwMode="auto">
          <a:xfrm>
            <a:off x="3187215" y="1057308"/>
            <a:ext cx="3005790" cy="172779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206" y="926211"/>
            <a:ext cx="3041026"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Hôtels</a:t>
            </a:r>
          </a:p>
        </p:txBody>
      </p:sp>
      <p:sp>
        <p:nvSpPr>
          <p:cNvPr id="19" name="ZoneTexte 18"/>
          <p:cNvSpPr txBox="1"/>
          <p:nvPr/>
        </p:nvSpPr>
        <p:spPr>
          <a:xfrm>
            <a:off x="3187141" y="926211"/>
            <a:ext cx="3005865"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Centres &amp; Villages de Vacances</a:t>
            </a:r>
          </a:p>
        </p:txBody>
      </p:sp>
      <p:sp>
        <p:nvSpPr>
          <p:cNvPr id="27" name="ZoneTexte 26"/>
          <p:cNvSpPr txBox="1"/>
          <p:nvPr/>
        </p:nvSpPr>
        <p:spPr>
          <a:xfrm>
            <a:off x="6193005" y="1011127"/>
            <a:ext cx="4265385" cy="1476986"/>
          </a:xfrm>
          <a:prstGeom prst="rect">
            <a:avLst/>
          </a:prstGeom>
          <a:noFill/>
        </p:spPr>
        <p:txBody>
          <a:bodyPr wrap="square" lIns="0" tIns="0" rIns="0" bIns="0" rtlCol="0">
            <a:spAutoFit/>
          </a:bodyPr>
          <a:lstStyle/>
          <a:p>
            <a:pPr marL="285693" indent="-285693">
              <a:buClr>
                <a:srgbClr val="E6312E"/>
              </a:buClr>
              <a:buFont typeface="Arial" panose="020B0604020202020204" pitchFamily="34" charset="0"/>
              <a:buChar char="►"/>
            </a:pPr>
            <a:r>
              <a:rPr lang="fr-FR" sz="1600" dirty="0">
                <a:solidFill>
                  <a:srgbClr val="183D8A"/>
                </a:solidFill>
                <a:latin typeface="+mj-lt"/>
              </a:rPr>
              <a:t>Outils en faveur du tourisme social et solidaire et nécessaire pour le renouvellement de la </a:t>
            </a:r>
            <a:r>
              <a:rPr lang="fr-FR" sz="1600" dirty="0" smtClean="0">
                <a:solidFill>
                  <a:srgbClr val="183D8A"/>
                </a:solidFill>
                <a:latin typeface="+mj-lt"/>
              </a:rPr>
              <a:t>clientèle (les jeunes)</a:t>
            </a:r>
            <a:endParaRPr lang="fr-FR" sz="1600" dirty="0">
              <a:solidFill>
                <a:srgbClr val="183D8A"/>
              </a:solidFill>
              <a:latin typeface="+mj-lt"/>
            </a:endParaRPr>
          </a:p>
          <a:p>
            <a:pPr marL="285693" indent="-285693">
              <a:buClr>
                <a:srgbClr val="E6312E"/>
              </a:buClr>
              <a:buFont typeface="Arial" panose="020B0604020202020204" pitchFamily="34" charset="0"/>
              <a:buChar char="►"/>
            </a:pPr>
            <a:r>
              <a:rPr lang="fr-FR" sz="1600" dirty="0">
                <a:solidFill>
                  <a:srgbClr val="183D8A"/>
                </a:solidFill>
                <a:latin typeface="+mj-lt"/>
              </a:rPr>
              <a:t>Maintien d’une diversité de l’offre sur l’ensemble des destinations</a:t>
            </a:r>
          </a:p>
          <a:p>
            <a:pPr marL="285693" indent="-285693">
              <a:buClr>
                <a:srgbClr val="E6312E"/>
              </a:buClr>
              <a:buFont typeface="Arial" panose="020B0604020202020204" pitchFamily="34" charset="0"/>
              <a:buChar char="►"/>
            </a:pPr>
            <a:r>
              <a:rPr lang="fr-FR" sz="1600" dirty="0">
                <a:solidFill>
                  <a:srgbClr val="183D8A"/>
                </a:solidFill>
                <a:latin typeface="+mj-lt"/>
              </a:rPr>
              <a:t>Relations fortes avec les collectivités </a:t>
            </a:r>
          </a:p>
        </p:txBody>
      </p:sp>
      <p:sp>
        <p:nvSpPr>
          <p:cNvPr id="11" name="Rectangle à coins arrondis 10"/>
          <p:cNvSpPr/>
          <p:nvPr/>
        </p:nvSpPr>
        <p:spPr>
          <a:xfrm rot="20850225">
            <a:off x="3995082" y="2669453"/>
            <a:ext cx="1282262" cy="493487"/>
          </a:xfrm>
          <a:prstGeom prst="roundRect">
            <a:avLst/>
          </a:prstGeom>
          <a:solidFill>
            <a:srgbClr val="10AAB6"/>
          </a:solidFill>
          <a:ln>
            <a:solidFill>
              <a:schemeClr val="bg1"/>
            </a:solidFill>
          </a:ln>
          <a:effectLst>
            <a:outerShdw blurRad="50800" dist="114300" dir="21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i="1" dirty="0" smtClean="0"/>
              <a:t>Atelier 4</a:t>
            </a:r>
            <a:endParaRPr lang="fr-FR" sz="2000" b="1" i="1" dirty="0"/>
          </a:p>
        </p:txBody>
      </p:sp>
      <p:pic>
        <p:nvPicPr>
          <p:cNvPr id="12" name="Image 11"/>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10000" contrast="20000"/>
                    </a14:imgEffect>
                  </a14:imgLayer>
                </a14:imgProps>
              </a:ext>
            </a:extLst>
          </a:blip>
          <a:stretch>
            <a:fillRect/>
          </a:stretch>
        </p:blipFill>
        <p:spPr>
          <a:xfrm rot="21036446">
            <a:off x="3456481" y="1182525"/>
            <a:ext cx="2433790" cy="1481884"/>
          </a:xfrm>
          <a:prstGeom prst="rect">
            <a:avLst/>
          </a:prstGeom>
        </p:spPr>
      </p:pic>
    </p:spTree>
    <p:extLst>
      <p:ext uri="{BB962C8B-B14F-4D97-AF65-F5344CB8AC3E}">
        <p14:creationId xmlns:p14="http://schemas.microsoft.com/office/powerpoint/2010/main" val="714231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Foncier et l’immobilier : Quelles typologies / enjeux ?</a:t>
            </a:r>
          </a:p>
        </p:txBody>
      </p:sp>
      <p:pic>
        <p:nvPicPr>
          <p:cNvPr id="31" name="Picture 2"/>
          <p:cNvPicPr>
            <a:picLocks noChangeAspect="1" noChangeArrowheads="1"/>
          </p:cNvPicPr>
          <p:nvPr/>
        </p:nvPicPr>
        <p:blipFill>
          <a:blip r:embed="rId3" cstate="print">
            <a:duotone>
              <a:schemeClr val="bg2">
                <a:shade val="45000"/>
                <a:satMod val="135000"/>
              </a:schemeClr>
              <a:prstClr val="white"/>
            </a:duotone>
          </a:blip>
          <a:srcRect l="23819" t="18219" r="976" b="12041"/>
          <a:stretch>
            <a:fillRect/>
          </a:stretch>
        </p:blipFill>
        <p:spPr bwMode="auto">
          <a:xfrm>
            <a:off x="2205" y="1049936"/>
            <a:ext cx="3041027" cy="1734584"/>
          </a:xfrm>
          <a:prstGeom prst="rect">
            <a:avLst/>
          </a:prstGeom>
          <a:noFill/>
          <a:ln w="9525">
            <a:noFill/>
            <a:miter lim="800000"/>
            <a:headEnd/>
            <a:tailEnd/>
          </a:ln>
          <a:effectLst/>
        </p:spPr>
      </p:pic>
      <p:pic>
        <p:nvPicPr>
          <p:cNvPr id="36" name="Picture 2" descr="Résultat de recherche d'images pour &quot;les bronzés font du ski scrabble&quot;"/>
          <p:cNvPicPr>
            <a:picLocks noChangeAspect="1" noChangeArrowheads="1"/>
          </p:cNvPicPr>
          <p:nvPr/>
        </p:nvPicPr>
        <p:blipFill>
          <a:blip r:embed="rId4" cstate="print"/>
          <a:srcRect l="12048" t="916" r="4635" b="14318"/>
          <a:stretch>
            <a:fillRect/>
          </a:stretch>
        </p:blipFill>
        <p:spPr bwMode="auto">
          <a:xfrm>
            <a:off x="6329820" y="1049936"/>
            <a:ext cx="3005790" cy="1734584"/>
          </a:xfrm>
          <a:prstGeom prst="rect">
            <a:avLst/>
          </a:prstGeom>
          <a:noFill/>
          <a:effectLst/>
        </p:spPr>
      </p:pic>
      <p:pic>
        <p:nvPicPr>
          <p:cNvPr id="15" name="Picture 2" descr="RÃ©sultat de recherche d'images pour &quot;village vacance&quot;">
            <a:extLst>
              <a:ext uri="{FF2B5EF4-FFF2-40B4-BE49-F238E27FC236}">
                <a16:creationId xmlns:a16="http://schemas.microsoft.com/office/drawing/2014/main" id="{3C1466A9-49C4-4EF2-A401-E5FBF2A8EF37}"/>
              </a:ext>
            </a:extLst>
          </p:cNvPr>
          <p:cNvPicPr>
            <a:picLocks noChangeAspect="1" noChangeArrowheads="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t="38705" r="41664" b="6811"/>
          <a:stretch/>
        </p:blipFill>
        <p:spPr bwMode="auto">
          <a:xfrm>
            <a:off x="3187215" y="1057863"/>
            <a:ext cx="3005790" cy="172779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206" y="926765"/>
            <a:ext cx="3041026"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Hôtels</a:t>
            </a:r>
          </a:p>
        </p:txBody>
      </p:sp>
      <p:sp>
        <p:nvSpPr>
          <p:cNvPr id="19" name="ZoneTexte 18"/>
          <p:cNvSpPr txBox="1"/>
          <p:nvPr/>
        </p:nvSpPr>
        <p:spPr>
          <a:xfrm>
            <a:off x="3187141" y="926765"/>
            <a:ext cx="3005865"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Centres &amp; Villages de Vacances</a:t>
            </a:r>
          </a:p>
        </p:txBody>
      </p:sp>
      <p:sp>
        <p:nvSpPr>
          <p:cNvPr id="20" name="ZoneTexte 19"/>
          <p:cNvSpPr txBox="1"/>
          <p:nvPr/>
        </p:nvSpPr>
        <p:spPr>
          <a:xfrm>
            <a:off x="6329820" y="933080"/>
            <a:ext cx="3005790"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Multipropriétés</a:t>
            </a:r>
          </a:p>
        </p:txBody>
      </p:sp>
      <p:sp>
        <p:nvSpPr>
          <p:cNvPr id="27" name="ZoneTexte 26"/>
          <p:cNvSpPr txBox="1"/>
          <p:nvPr/>
        </p:nvSpPr>
        <p:spPr>
          <a:xfrm>
            <a:off x="9335610" y="996113"/>
            <a:ext cx="2854186" cy="1230821"/>
          </a:xfrm>
          <a:prstGeom prst="rect">
            <a:avLst/>
          </a:prstGeom>
          <a:noFill/>
        </p:spPr>
        <p:txBody>
          <a:bodyPr wrap="square" lIns="0" tIns="0" rIns="0" bIns="0" rtlCol="0">
            <a:spAutoFit/>
          </a:bodyPr>
          <a:lstStyle/>
          <a:p>
            <a:pPr marL="285693" indent="-285693">
              <a:buClr>
                <a:srgbClr val="E6312E"/>
              </a:buClr>
              <a:buFont typeface="Arial" panose="020B0604020202020204" pitchFamily="34" charset="0"/>
              <a:buChar char="►"/>
            </a:pPr>
            <a:r>
              <a:rPr lang="fr-FR" sz="1600" dirty="0">
                <a:solidFill>
                  <a:srgbClr val="183D8A"/>
                </a:solidFill>
                <a:latin typeface="+mj-lt"/>
              </a:rPr>
              <a:t>Modèle en fin de course</a:t>
            </a:r>
          </a:p>
          <a:p>
            <a:pPr marL="285693" indent="-285693">
              <a:buClr>
                <a:srgbClr val="E6312E"/>
              </a:buClr>
              <a:buFont typeface="Arial" panose="020B0604020202020204" pitchFamily="34" charset="0"/>
              <a:buChar char="►"/>
            </a:pPr>
            <a:r>
              <a:rPr lang="fr-FR" sz="1600" dirty="0">
                <a:solidFill>
                  <a:srgbClr val="183D8A"/>
                </a:solidFill>
                <a:latin typeface="+mj-lt"/>
              </a:rPr>
              <a:t>Des sociétés d’attribution qui arrivent à terme</a:t>
            </a:r>
            <a:r>
              <a:rPr lang="fr-FR" sz="1000" dirty="0">
                <a:solidFill>
                  <a:srgbClr val="183D8A"/>
                </a:solidFill>
                <a:latin typeface="+mj-lt"/>
              </a:rPr>
              <a:t> (50 ans)</a:t>
            </a:r>
          </a:p>
          <a:p>
            <a:pPr marL="285693" indent="-285693">
              <a:buClr>
                <a:srgbClr val="E6312E"/>
              </a:buClr>
              <a:buFont typeface="Arial" panose="020B0604020202020204" pitchFamily="34" charset="0"/>
              <a:buChar char="►"/>
            </a:pPr>
            <a:r>
              <a:rPr lang="fr-FR" sz="1600" dirty="0">
                <a:solidFill>
                  <a:srgbClr val="183D8A"/>
                </a:solidFill>
                <a:latin typeface="+mj-lt"/>
              </a:rPr>
              <a:t>Des opportunités pour intervenir sur du « bloc »</a:t>
            </a:r>
          </a:p>
        </p:txBody>
      </p:sp>
      <p:sp>
        <p:nvSpPr>
          <p:cNvPr id="28"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spTree>
    <p:extLst>
      <p:ext uri="{BB962C8B-B14F-4D97-AF65-F5344CB8AC3E}">
        <p14:creationId xmlns:p14="http://schemas.microsoft.com/office/powerpoint/2010/main" val="2304196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Foncier et l’immobilier : Quelles typologies / enjeux ?</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pic>
        <p:nvPicPr>
          <p:cNvPr id="31" name="Picture 2"/>
          <p:cNvPicPr>
            <a:picLocks noChangeAspect="1" noChangeArrowheads="1"/>
          </p:cNvPicPr>
          <p:nvPr/>
        </p:nvPicPr>
        <p:blipFill>
          <a:blip r:embed="rId3" cstate="print">
            <a:duotone>
              <a:schemeClr val="bg2">
                <a:shade val="45000"/>
                <a:satMod val="135000"/>
              </a:schemeClr>
              <a:prstClr val="white"/>
            </a:duotone>
          </a:blip>
          <a:srcRect l="23819" t="18219" r="976" b="12041"/>
          <a:stretch>
            <a:fillRect/>
          </a:stretch>
        </p:blipFill>
        <p:spPr bwMode="auto">
          <a:xfrm>
            <a:off x="2205" y="1045323"/>
            <a:ext cx="3041027" cy="1734584"/>
          </a:xfrm>
          <a:prstGeom prst="rect">
            <a:avLst/>
          </a:prstGeom>
          <a:noFill/>
          <a:ln w="9525">
            <a:noFill/>
            <a:miter lim="800000"/>
            <a:headEnd/>
            <a:tailEnd/>
          </a:ln>
          <a:effectLst/>
        </p:spPr>
      </p:pic>
      <p:pic>
        <p:nvPicPr>
          <p:cNvPr id="34" name="Picture 2"/>
          <p:cNvPicPr>
            <a:picLocks noChangeAspect="1" noChangeArrowheads="1"/>
          </p:cNvPicPr>
          <p:nvPr/>
        </p:nvPicPr>
        <p:blipFill>
          <a:blip r:embed="rId4" cstate="print"/>
          <a:srcRect l="23425" t="15120" r="10554" b="23921"/>
          <a:stretch>
            <a:fillRect/>
          </a:stretch>
        </p:blipFill>
        <p:spPr bwMode="auto">
          <a:xfrm>
            <a:off x="2785" y="2903078"/>
            <a:ext cx="3040447" cy="1745449"/>
          </a:xfrm>
          <a:prstGeom prst="rect">
            <a:avLst/>
          </a:prstGeom>
          <a:noFill/>
          <a:ln w="9525">
            <a:noFill/>
            <a:miter lim="800000"/>
            <a:headEnd/>
            <a:tailEnd/>
          </a:ln>
          <a:effectLst/>
        </p:spPr>
      </p:pic>
      <p:pic>
        <p:nvPicPr>
          <p:cNvPr id="36" name="Picture 2" descr="Résultat de recherche d'images pour &quot;les bronzés font du ski scrabble&quot;"/>
          <p:cNvPicPr>
            <a:picLocks noChangeAspect="1" noChangeArrowheads="1"/>
          </p:cNvPicPr>
          <p:nvPr/>
        </p:nvPicPr>
        <p:blipFill>
          <a:blip r:embed="rId5" cstate="print">
            <a:duotone>
              <a:schemeClr val="bg2">
                <a:shade val="45000"/>
                <a:satMod val="135000"/>
              </a:schemeClr>
              <a:prstClr val="white"/>
            </a:duotone>
          </a:blip>
          <a:srcRect l="12048" t="916" r="4635" b="14318"/>
          <a:stretch>
            <a:fillRect/>
          </a:stretch>
        </p:blipFill>
        <p:spPr bwMode="auto">
          <a:xfrm>
            <a:off x="6329820" y="1045323"/>
            <a:ext cx="3005790" cy="1734584"/>
          </a:xfrm>
          <a:prstGeom prst="rect">
            <a:avLst/>
          </a:prstGeom>
          <a:noFill/>
          <a:effectLst/>
        </p:spPr>
      </p:pic>
      <p:pic>
        <p:nvPicPr>
          <p:cNvPr id="15" name="Picture 2" descr="RÃ©sultat de recherche d'images pour &quot;village vacance&quot;">
            <a:extLst>
              <a:ext uri="{FF2B5EF4-FFF2-40B4-BE49-F238E27FC236}">
                <a16:creationId xmlns:a16="http://schemas.microsoft.com/office/drawing/2014/main" id="{3C1466A9-49C4-4EF2-A401-E5FBF2A8EF37}"/>
              </a:ext>
            </a:extLst>
          </p:cNvPr>
          <p:cNvPicPr>
            <a:picLocks noChangeAspect="1" noChangeArrowheads="1"/>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t="38705" r="41664" b="6811"/>
          <a:stretch/>
        </p:blipFill>
        <p:spPr bwMode="auto">
          <a:xfrm>
            <a:off x="3187215" y="1053250"/>
            <a:ext cx="3005790" cy="172779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206" y="922152"/>
            <a:ext cx="3041026"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Hôtels</a:t>
            </a:r>
          </a:p>
        </p:txBody>
      </p:sp>
      <p:sp>
        <p:nvSpPr>
          <p:cNvPr id="19" name="ZoneTexte 18"/>
          <p:cNvSpPr txBox="1"/>
          <p:nvPr/>
        </p:nvSpPr>
        <p:spPr>
          <a:xfrm>
            <a:off x="3187141" y="922152"/>
            <a:ext cx="3005865"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Centres &amp; Villages de Vacances</a:t>
            </a:r>
          </a:p>
        </p:txBody>
      </p:sp>
      <p:sp>
        <p:nvSpPr>
          <p:cNvPr id="20" name="ZoneTexte 19"/>
          <p:cNvSpPr txBox="1"/>
          <p:nvPr/>
        </p:nvSpPr>
        <p:spPr>
          <a:xfrm>
            <a:off x="6329820" y="928467"/>
            <a:ext cx="3005790"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Multipropriétés</a:t>
            </a:r>
          </a:p>
        </p:txBody>
      </p:sp>
      <p:sp>
        <p:nvSpPr>
          <p:cNvPr id="27" name="ZoneTexte 26"/>
          <p:cNvSpPr txBox="1"/>
          <p:nvPr/>
        </p:nvSpPr>
        <p:spPr>
          <a:xfrm>
            <a:off x="2206" y="2781042"/>
            <a:ext cx="3041026"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Résidences de Tourisme</a:t>
            </a:r>
          </a:p>
        </p:txBody>
      </p:sp>
      <p:sp>
        <p:nvSpPr>
          <p:cNvPr id="29" name="ZoneTexte 28"/>
          <p:cNvSpPr txBox="1"/>
          <p:nvPr/>
        </p:nvSpPr>
        <p:spPr>
          <a:xfrm>
            <a:off x="3043232" y="2853069"/>
            <a:ext cx="3916664" cy="1476986"/>
          </a:xfrm>
          <a:prstGeom prst="rect">
            <a:avLst/>
          </a:prstGeom>
          <a:noFill/>
        </p:spPr>
        <p:txBody>
          <a:bodyPr wrap="square" lIns="0" tIns="0" rIns="0" bIns="0" rtlCol="0">
            <a:spAutoFit/>
          </a:bodyPr>
          <a:lstStyle/>
          <a:p>
            <a:pPr marL="285693" indent="-285693" algn="just">
              <a:buClr>
                <a:srgbClr val="E6312E"/>
              </a:buClr>
              <a:buFont typeface="Arial" panose="020B0604020202020204" pitchFamily="34" charset="0"/>
              <a:buChar char="►"/>
            </a:pPr>
            <a:r>
              <a:rPr lang="fr-FR" sz="1600" dirty="0">
                <a:solidFill>
                  <a:srgbClr val="183D8A"/>
                </a:solidFill>
                <a:latin typeface="+mj-lt"/>
              </a:rPr>
              <a:t>Fin d’un modèle basé sur la défiscalisation et sortie des baux de résidences de tourisme avec gestion opérateur de résidence </a:t>
            </a:r>
          </a:p>
          <a:p>
            <a:pPr marL="285693" indent="-285693" algn="just">
              <a:buClr>
                <a:srgbClr val="E6312E"/>
              </a:buClr>
              <a:buFont typeface="Arial" panose="020B0604020202020204" pitchFamily="34" charset="0"/>
              <a:buChar char="►"/>
            </a:pPr>
            <a:r>
              <a:rPr lang="fr-FR" sz="1600" dirty="0">
                <a:solidFill>
                  <a:srgbClr val="183D8A"/>
                </a:solidFill>
                <a:latin typeface="+mj-lt"/>
              </a:rPr>
              <a:t>Massification des lits froids à moyen voir à court terme</a:t>
            </a:r>
          </a:p>
        </p:txBody>
      </p:sp>
    </p:spTree>
    <p:extLst>
      <p:ext uri="{BB962C8B-B14F-4D97-AF65-F5344CB8AC3E}">
        <p14:creationId xmlns:p14="http://schemas.microsoft.com/office/powerpoint/2010/main" val="1208013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 37" descr="Image1.jpg"/>
          <p:cNvPicPr>
            <a:picLocks noChangeAspect="1"/>
          </p:cNvPicPr>
          <p:nvPr/>
        </p:nvPicPr>
        <p:blipFill>
          <a:blip r:embed="rId3" cstate="print"/>
          <a:srcRect t="9153" b="5457"/>
          <a:stretch>
            <a:fillRect/>
          </a:stretch>
        </p:blipFill>
        <p:spPr>
          <a:xfrm>
            <a:off x="3191253" y="2910831"/>
            <a:ext cx="3018439" cy="1741884"/>
          </a:xfrm>
          <a:prstGeom prst="rect">
            <a:avLst/>
          </a:prstGeom>
          <a:effectLst/>
        </p:spPr>
      </p:pic>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Foncier et l’immobilier : Quelles typologies / enjeux ?</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pic>
        <p:nvPicPr>
          <p:cNvPr id="31" name="Picture 2"/>
          <p:cNvPicPr>
            <a:picLocks noChangeAspect="1" noChangeArrowheads="1"/>
          </p:cNvPicPr>
          <p:nvPr/>
        </p:nvPicPr>
        <p:blipFill>
          <a:blip r:embed="rId4" cstate="print">
            <a:duotone>
              <a:schemeClr val="bg2">
                <a:shade val="45000"/>
                <a:satMod val="135000"/>
              </a:schemeClr>
              <a:prstClr val="white"/>
            </a:duotone>
          </a:blip>
          <a:srcRect l="23819" t="18219" r="976" b="12041"/>
          <a:stretch>
            <a:fillRect/>
          </a:stretch>
        </p:blipFill>
        <p:spPr bwMode="auto">
          <a:xfrm>
            <a:off x="1046" y="1049144"/>
            <a:ext cx="3041027" cy="1734584"/>
          </a:xfrm>
          <a:prstGeom prst="rect">
            <a:avLst/>
          </a:prstGeom>
          <a:noFill/>
          <a:ln w="9525">
            <a:noFill/>
            <a:miter lim="800000"/>
            <a:headEnd/>
            <a:tailEnd/>
          </a:ln>
          <a:effectLst/>
        </p:spPr>
      </p:pic>
      <p:pic>
        <p:nvPicPr>
          <p:cNvPr id="34" name="Picture 2"/>
          <p:cNvPicPr>
            <a:picLocks noChangeAspect="1" noChangeArrowheads="1"/>
          </p:cNvPicPr>
          <p:nvPr/>
        </p:nvPicPr>
        <p:blipFill>
          <a:blip r:embed="rId5" cstate="print">
            <a:duotone>
              <a:schemeClr val="bg2">
                <a:shade val="45000"/>
                <a:satMod val="135000"/>
              </a:schemeClr>
              <a:prstClr val="white"/>
            </a:duotone>
          </a:blip>
          <a:srcRect l="23425" t="15120" r="10554" b="23921"/>
          <a:stretch>
            <a:fillRect/>
          </a:stretch>
        </p:blipFill>
        <p:spPr bwMode="auto">
          <a:xfrm>
            <a:off x="1626" y="2906899"/>
            <a:ext cx="3040447" cy="1745449"/>
          </a:xfrm>
          <a:prstGeom prst="rect">
            <a:avLst/>
          </a:prstGeom>
          <a:noFill/>
          <a:ln w="9525">
            <a:noFill/>
            <a:miter lim="800000"/>
            <a:headEnd/>
            <a:tailEnd/>
          </a:ln>
          <a:effectLst/>
        </p:spPr>
      </p:pic>
      <p:pic>
        <p:nvPicPr>
          <p:cNvPr id="36" name="Picture 2" descr="Résultat de recherche d'images pour &quot;les bronzés font du ski scrabble&quot;"/>
          <p:cNvPicPr>
            <a:picLocks noChangeAspect="1" noChangeArrowheads="1"/>
          </p:cNvPicPr>
          <p:nvPr/>
        </p:nvPicPr>
        <p:blipFill>
          <a:blip r:embed="rId6" cstate="print">
            <a:duotone>
              <a:schemeClr val="bg2">
                <a:shade val="45000"/>
                <a:satMod val="135000"/>
              </a:schemeClr>
              <a:prstClr val="white"/>
            </a:duotone>
          </a:blip>
          <a:srcRect l="12048" t="916" r="4635" b="14318"/>
          <a:stretch>
            <a:fillRect/>
          </a:stretch>
        </p:blipFill>
        <p:spPr bwMode="auto">
          <a:xfrm>
            <a:off x="6329241" y="1049144"/>
            <a:ext cx="3005790" cy="1734584"/>
          </a:xfrm>
          <a:prstGeom prst="rect">
            <a:avLst/>
          </a:prstGeom>
          <a:noFill/>
          <a:effectLst/>
        </p:spPr>
      </p:pic>
      <p:pic>
        <p:nvPicPr>
          <p:cNvPr id="15" name="Picture 2" descr="RÃ©sultat de recherche d'images pour &quot;village vacance&quot;">
            <a:extLst>
              <a:ext uri="{FF2B5EF4-FFF2-40B4-BE49-F238E27FC236}">
                <a16:creationId xmlns:a16="http://schemas.microsoft.com/office/drawing/2014/main" id="{3C1466A9-49C4-4EF2-A401-E5FBF2A8EF37}"/>
              </a:ext>
            </a:extLst>
          </p:cNvPr>
          <p:cNvPicPr>
            <a:picLocks noChangeAspect="1" noChangeArrowheads="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t="38705" r="41664" b="6811"/>
          <a:stretch/>
        </p:blipFill>
        <p:spPr bwMode="auto">
          <a:xfrm>
            <a:off x="3186057" y="1057071"/>
            <a:ext cx="3005790" cy="1727792"/>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p:cNvSpPr txBox="1"/>
          <p:nvPr/>
        </p:nvSpPr>
        <p:spPr>
          <a:xfrm>
            <a:off x="1047" y="2784863"/>
            <a:ext cx="3041026"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Résidences de Tourisme</a:t>
            </a:r>
          </a:p>
        </p:txBody>
      </p:sp>
      <p:sp>
        <p:nvSpPr>
          <p:cNvPr id="22" name="ZoneTexte 21"/>
          <p:cNvSpPr txBox="1"/>
          <p:nvPr/>
        </p:nvSpPr>
        <p:spPr>
          <a:xfrm>
            <a:off x="3185982" y="2784863"/>
            <a:ext cx="3005865"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Copropriétés traditionnelles</a:t>
            </a:r>
          </a:p>
        </p:txBody>
      </p:sp>
      <p:sp>
        <p:nvSpPr>
          <p:cNvPr id="27" name="ZoneTexte 26"/>
          <p:cNvSpPr txBox="1"/>
          <p:nvPr/>
        </p:nvSpPr>
        <p:spPr>
          <a:xfrm>
            <a:off x="6209692" y="2853070"/>
            <a:ext cx="4421762" cy="984657"/>
          </a:xfrm>
          <a:prstGeom prst="rect">
            <a:avLst/>
          </a:prstGeom>
          <a:noFill/>
        </p:spPr>
        <p:txBody>
          <a:bodyPr wrap="square" lIns="0" tIns="0" rIns="0" bIns="0" rtlCol="0">
            <a:spAutoFit/>
          </a:bodyPr>
          <a:lstStyle/>
          <a:p>
            <a:pPr marL="285693" indent="-285693" algn="just">
              <a:buClr>
                <a:srgbClr val="E6312E"/>
              </a:buClr>
              <a:buFont typeface="Arial" panose="020B0604020202020204" pitchFamily="34" charset="0"/>
              <a:buChar char="►"/>
            </a:pPr>
            <a:r>
              <a:rPr lang="fr-FR" sz="1600" dirty="0">
                <a:solidFill>
                  <a:srgbClr val="183D8A"/>
                </a:solidFill>
                <a:latin typeface="+mj-lt"/>
              </a:rPr>
              <a:t>Le plus gros enjeu de l’hébergement en station (montagne / littoral) par son volume</a:t>
            </a:r>
          </a:p>
          <a:p>
            <a:pPr marL="285693" indent="-285693" algn="just">
              <a:buClr>
                <a:srgbClr val="E6312E"/>
              </a:buClr>
              <a:buFont typeface="Arial" panose="020B0604020202020204" pitchFamily="34" charset="0"/>
              <a:buChar char="►"/>
            </a:pPr>
            <a:r>
              <a:rPr lang="fr-FR" sz="1600" dirty="0">
                <a:solidFill>
                  <a:srgbClr val="183D8A"/>
                </a:solidFill>
                <a:latin typeface="+mj-lt"/>
              </a:rPr>
              <a:t>le plus gros stock de lits non marchands…</a:t>
            </a:r>
          </a:p>
          <a:p>
            <a:pPr algn="just">
              <a:buClr>
                <a:srgbClr val="E6312E"/>
              </a:buClr>
            </a:pPr>
            <a:r>
              <a:rPr lang="fr-FR" sz="1600" dirty="0">
                <a:solidFill>
                  <a:srgbClr val="183D8A"/>
                </a:solidFill>
                <a:latin typeface="+mj-lt"/>
              </a:rPr>
              <a:t>     … a priori</a:t>
            </a:r>
          </a:p>
        </p:txBody>
      </p:sp>
      <p:grpSp>
        <p:nvGrpSpPr>
          <p:cNvPr id="2" name="Groupe 1"/>
          <p:cNvGrpSpPr/>
          <p:nvPr/>
        </p:nvGrpSpPr>
        <p:grpSpPr>
          <a:xfrm>
            <a:off x="3216347" y="3322553"/>
            <a:ext cx="2952424" cy="970343"/>
            <a:chOff x="3216347" y="3322553"/>
            <a:chExt cx="2952424" cy="970343"/>
          </a:xfrm>
        </p:grpSpPr>
        <p:sp>
          <p:nvSpPr>
            <p:cNvPr id="13" name="Rectangle 12"/>
            <p:cNvSpPr/>
            <p:nvPr/>
          </p:nvSpPr>
          <p:spPr>
            <a:xfrm>
              <a:off x="4296216" y="3572983"/>
              <a:ext cx="791905" cy="6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e 13"/>
            <p:cNvGrpSpPr/>
            <p:nvPr/>
          </p:nvGrpSpPr>
          <p:grpSpPr>
            <a:xfrm>
              <a:off x="3216347" y="3322553"/>
              <a:ext cx="2952424" cy="970343"/>
              <a:chOff x="3214886" y="3323322"/>
              <a:chExt cx="2953107" cy="970568"/>
            </a:xfrm>
          </p:grpSpPr>
          <p:pic>
            <p:nvPicPr>
              <p:cNvPr id="12" name="Image 1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2998" y="3357007"/>
                <a:ext cx="930731" cy="930731"/>
              </a:xfrm>
              <a:prstGeom prst="rect">
                <a:avLst/>
              </a:prstGeom>
              <a:effectLst>
                <a:outerShdw blurRad="50800" dist="38100" dir="2700000" algn="tl" rotWithShape="0">
                  <a:prstClr val="black">
                    <a:alpha val="40000"/>
                  </a:prstClr>
                </a:outerShdw>
              </a:effectLst>
            </p:spPr>
          </p:pic>
          <p:pic>
            <p:nvPicPr>
              <p:cNvPr id="8" name="Image 7"/>
              <p:cNvPicPr>
                <a:picLocks noChangeAspect="1"/>
              </p:cNvPicPr>
              <p:nvPr/>
            </p:nvPicPr>
            <p:blipFill>
              <a:blip r:embed="rId9"/>
              <a:stretch>
                <a:fillRect/>
              </a:stretch>
            </p:blipFill>
            <p:spPr>
              <a:xfrm>
                <a:off x="3214886" y="3357243"/>
                <a:ext cx="936104" cy="936647"/>
              </a:xfrm>
              <a:prstGeom prst="rect">
                <a:avLst/>
              </a:prstGeom>
              <a:effectLst>
                <a:outerShdw blurRad="50800" dist="38100" dir="2700000" algn="tl" rotWithShape="0">
                  <a:prstClr val="black">
                    <a:alpha val="40000"/>
                  </a:prstClr>
                </a:outerShdw>
              </a:effectLst>
            </p:spPr>
          </p:pic>
          <p:pic>
            <p:nvPicPr>
              <p:cNvPr id="9" name="Image 8"/>
              <p:cNvPicPr>
                <a:picLocks noChangeAspect="1"/>
              </p:cNvPicPr>
              <p:nvPr/>
            </p:nvPicPr>
            <p:blipFill>
              <a:blip r:embed="rId10">
                <a:clrChange>
                  <a:clrFrom>
                    <a:srgbClr val="000000"/>
                  </a:clrFrom>
                  <a:clrTo>
                    <a:srgbClr val="000000">
                      <a:alpha val="0"/>
                    </a:srgbClr>
                  </a:clrTo>
                </a:clrChange>
              </a:blip>
              <a:stretch>
                <a:fillRect/>
              </a:stretch>
            </p:blipFill>
            <p:spPr>
              <a:xfrm>
                <a:off x="5231110" y="3323322"/>
                <a:ext cx="936883" cy="936883"/>
              </a:xfrm>
              <a:prstGeom prst="rect">
                <a:avLst/>
              </a:prstGeom>
              <a:effectLst>
                <a:outerShdw blurRad="50800" dist="38100" dir="2700000" algn="tl" rotWithShape="0">
                  <a:prstClr val="black">
                    <a:alpha val="40000"/>
                  </a:prstClr>
                </a:outerShdw>
              </a:effectLst>
            </p:spPr>
          </p:pic>
        </p:grpSp>
      </p:grpSp>
      <p:sp>
        <p:nvSpPr>
          <p:cNvPr id="37" name="ZoneTexte 36"/>
          <p:cNvSpPr txBox="1"/>
          <p:nvPr/>
        </p:nvSpPr>
        <p:spPr>
          <a:xfrm>
            <a:off x="2206" y="922152"/>
            <a:ext cx="3041026"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Hôtels</a:t>
            </a:r>
          </a:p>
        </p:txBody>
      </p:sp>
      <p:sp>
        <p:nvSpPr>
          <p:cNvPr id="39" name="ZoneTexte 38"/>
          <p:cNvSpPr txBox="1"/>
          <p:nvPr/>
        </p:nvSpPr>
        <p:spPr>
          <a:xfrm>
            <a:off x="3187141" y="922152"/>
            <a:ext cx="3005865"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Centres &amp; Villages de Vacances</a:t>
            </a:r>
          </a:p>
        </p:txBody>
      </p:sp>
      <p:sp>
        <p:nvSpPr>
          <p:cNvPr id="41" name="ZoneTexte 40"/>
          <p:cNvSpPr txBox="1"/>
          <p:nvPr/>
        </p:nvSpPr>
        <p:spPr>
          <a:xfrm>
            <a:off x="6329820" y="928467"/>
            <a:ext cx="3005790"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Multipropriétés</a:t>
            </a:r>
          </a:p>
        </p:txBody>
      </p:sp>
      <p:sp>
        <p:nvSpPr>
          <p:cNvPr id="23" name="Rectangle à coins arrondis 22"/>
          <p:cNvSpPr/>
          <p:nvPr/>
        </p:nvSpPr>
        <p:spPr>
          <a:xfrm rot="20850225">
            <a:off x="4059341" y="4526798"/>
            <a:ext cx="1282262" cy="493487"/>
          </a:xfrm>
          <a:prstGeom prst="roundRect">
            <a:avLst/>
          </a:prstGeom>
          <a:solidFill>
            <a:srgbClr val="10AAB6"/>
          </a:solidFill>
          <a:ln>
            <a:solidFill>
              <a:schemeClr val="bg1"/>
            </a:solidFill>
          </a:ln>
          <a:effectLst>
            <a:outerShdw blurRad="50800" dist="114300" dir="21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i="1" dirty="0" smtClean="0"/>
              <a:t>Atelier 1</a:t>
            </a:r>
            <a:endParaRPr lang="fr-FR" sz="2000" b="1" i="1" dirty="0"/>
          </a:p>
        </p:txBody>
      </p:sp>
    </p:spTree>
    <p:extLst>
      <p:ext uri="{BB962C8B-B14F-4D97-AF65-F5344CB8AC3E}">
        <p14:creationId xmlns:p14="http://schemas.microsoft.com/office/powerpoint/2010/main" val="2414147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Foncier et l’immobilier : Quelles typologies / enjeux ?</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pic>
        <p:nvPicPr>
          <p:cNvPr id="31" name="Picture 2"/>
          <p:cNvPicPr>
            <a:picLocks noChangeAspect="1" noChangeArrowheads="1"/>
          </p:cNvPicPr>
          <p:nvPr/>
        </p:nvPicPr>
        <p:blipFill>
          <a:blip r:embed="rId3" cstate="print">
            <a:duotone>
              <a:schemeClr val="bg2">
                <a:shade val="45000"/>
                <a:satMod val="135000"/>
              </a:schemeClr>
              <a:prstClr val="white"/>
            </a:duotone>
          </a:blip>
          <a:srcRect l="23819" t="18219" r="976" b="12041"/>
          <a:stretch>
            <a:fillRect/>
          </a:stretch>
        </p:blipFill>
        <p:spPr bwMode="auto">
          <a:xfrm>
            <a:off x="1625" y="1040090"/>
            <a:ext cx="3041027" cy="1734584"/>
          </a:xfrm>
          <a:prstGeom prst="rect">
            <a:avLst/>
          </a:prstGeom>
          <a:noFill/>
          <a:ln w="9525">
            <a:noFill/>
            <a:miter lim="800000"/>
            <a:headEnd/>
            <a:tailEnd/>
          </a:ln>
          <a:effectLst/>
        </p:spPr>
      </p:pic>
      <p:pic>
        <p:nvPicPr>
          <p:cNvPr id="34" name="Picture 2"/>
          <p:cNvPicPr>
            <a:picLocks noChangeAspect="1" noChangeArrowheads="1"/>
          </p:cNvPicPr>
          <p:nvPr/>
        </p:nvPicPr>
        <p:blipFill>
          <a:blip r:embed="rId4" cstate="print">
            <a:duotone>
              <a:schemeClr val="bg2">
                <a:shade val="45000"/>
                <a:satMod val="135000"/>
              </a:schemeClr>
              <a:prstClr val="white"/>
            </a:duotone>
          </a:blip>
          <a:srcRect l="23425" t="15120" r="10554" b="23921"/>
          <a:stretch>
            <a:fillRect/>
          </a:stretch>
        </p:blipFill>
        <p:spPr bwMode="auto">
          <a:xfrm>
            <a:off x="2205" y="2897845"/>
            <a:ext cx="3040447" cy="1745449"/>
          </a:xfrm>
          <a:prstGeom prst="rect">
            <a:avLst/>
          </a:prstGeom>
          <a:noFill/>
          <a:ln w="9525">
            <a:noFill/>
            <a:miter lim="800000"/>
            <a:headEnd/>
            <a:tailEnd/>
          </a:ln>
          <a:effectLst/>
        </p:spPr>
      </p:pic>
      <p:pic>
        <p:nvPicPr>
          <p:cNvPr id="36" name="Picture 2" descr="Résultat de recherche d'images pour &quot;les bronzés font du ski scrabble&quot;"/>
          <p:cNvPicPr>
            <a:picLocks noChangeAspect="1" noChangeArrowheads="1"/>
          </p:cNvPicPr>
          <p:nvPr/>
        </p:nvPicPr>
        <p:blipFill>
          <a:blip r:embed="rId5" cstate="print">
            <a:duotone>
              <a:schemeClr val="bg2">
                <a:shade val="45000"/>
                <a:satMod val="135000"/>
              </a:schemeClr>
              <a:prstClr val="white"/>
            </a:duotone>
          </a:blip>
          <a:srcRect l="12048" t="916" r="4635" b="14318"/>
          <a:stretch>
            <a:fillRect/>
          </a:stretch>
        </p:blipFill>
        <p:spPr bwMode="auto">
          <a:xfrm>
            <a:off x="6323988" y="1040090"/>
            <a:ext cx="3005790" cy="1734584"/>
          </a:xfrm>
          <a:prstGeom prst="rect">
            <a:avLst/>
          </a:prstGeom>
          <a:noFill/>
          <a:effectLst/>
        </p:spPr>
      </p:pic>
      <p:pic>
        <p:nvPicPr>
          <p:cNvPr id="38" name="Image 37" descr="Image1.jpg"/>
          <p:cNvPicPr>
            <a:picLocks noChangeAspect="1"/>
          </p:cNvPicPr>
          <p:nvPr/>
        </p:nvPicPr>
        <p:blipFill>
          <a:blip r:embed="rId6" cstate="print">
            <a:duotone>
              <a:schemeClr val="bg2">
                <a:shade val="45000"/>
                <a:satMod val="135000"/>
              </a:schemeClr>
              <a:prstClr val="white"/>
            </a:duotone>
          </a:blip>
          <a:srcRect t="9153" b="5457"/>
          <a:stretch>
            <a:fillRect/>
          </a:stretch>
        </p:blipFill>
        <p:spPr>
          <a:xfrm>
            <a:off x="3191831" y="2901777"/>
            <a:ext cx="3018439" cy="1741884"/>
          </a:xfrm>
          <a:prstGeom prst="rect">
            <a:avLst/>
          </a:prstGeom>
          <a:effectLst/>
        </p:spPr>
      </p:pic>
      <p:pic>
        <p:nvPicPr>
          <p:cNvPr id="3" name="Image 2"/>
          <p:cNvPicPr>
            <a:picLocks noChangeAspect="1"/>
          </p:cNvPicPr>
          <p:nvPr/>
        </p:nvPicPr>
        <p:blipFill rotWithShape="1">
          <a:blip r:embed="rId7"/>
          <a:srcRect l="11413" t="7507" r="15744"/>
          <a:stretch/>
        </p:blipFill>
        <p:spPr>
          <a:xfrm>
            <a:off x="6323988" y="2898282"/>
            <a:ext cx="3005790" cy="1749302"/>
          </a:xfrm>
          <a:prstGeom prst="rect">
            <a:avLst/>
          </a:prstGeom>
        </p:spPr>
      </p:pic>
      <p:pic>
        <p:nvPicPr>
          <p:cNvPr id="15" name="Picture 2" descr="RÃ©sultat de recherche d'images pour &quot;village vacance&quot;">
            <a:extLst>
              <a:ext uri="{FF2B5EF4-FFF2-40B4-BE49-F238E27FC236}">
                <a16:creationId xmlns:a16="http://schemas.microsoft.com/office/drawing/2014/main" id="{3C1466A9-49C4-4EF2-A401-E5FBF2A8EF37}"/>
              </a:ext>
            </a:extLst>
          </p:cNvPr>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38705" r="41664" b="6811"/>
          <a:stretch/>
        </p:blipFill>
        <p:spPr bwMode="auto">
          <a:xfrm>
            <a:off x="3186636" y="1048017"/>
            <a:ext cx="3005790" cy="172779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626" y="916920"/>
            <a:ext cx="3041026"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Hôtels</a:t>
            </a:r>
          </a:p>
        </p:txBody>
      </p:sp>
      <p:sp>
        <p:nvSpPr>
          <p:cNvPr id="19" name="ZoneTexte 18"/>
          <p:cNvSpPr txBox="1"/>
          <p:nvPr/>
        </p:nvSpPr>
        <p:spPr>
          <a:xfrm>
            <a:off x="3186561" y="916920"/>
            <a:ext cx="3005865"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Centres &amp; Villages de Vacances</a:t>
            </a:r>
          </a:p>
        </p:txBody>
      </p:sp>
      <p:sp>
        <p:nvSpPr>
          <p:cNvPr id="20" name="ZoneTexte 19"/>
          <p:cNvSpPr txBox="1"/>
          <p:nvPr/>
        </p:nvSpPr>
        <p:spPr>
          <a:xfrm>
            <a:off x="6323988" y="923234"/>
            <a:ext cx="3005790"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Multipropriétés</a:t>
            </a:r>
          </a:p>
        </p:txBody>
      </p:sp>
      <p:sp>
        <p:nvSpPr>
          <p:cNvPr id="21" name="ZoneTexte 20"/>
          <p:cNvSpPr txBox="1"/>
          <p:nvPr/>
        </p:nvSpPr>
        <p:spPr>
          <a:xfrm>
            <a:off x="1626" y="2775809"/>
            <a:ext cx="3041026"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Résidences de Tourisme</a:t>
            </a:r>
          </a:p>
        </p:txBody>
      </p:sp>
      <p:sp>
        <p:nvSpPr>
          <p:cNvPr id="22" name="ZoneTexte 21"/>
          <p:cNvSpPr txBox="1"/>
          <p:nvPr/>
        </p:nvSpPr>
        <p:spPr>
          <a:xfrm>
            <a:off x="3186561" y="2775809"/>
            <a:ext cx="3005865"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Copropriétés traditionnelles</a:t>
            </a:r>
          </a:p>
        </p:txBody>
      </p:sp>
      <p:sp>
        <p:nvSpPr>
          <p:cNvPr id="23" name="ZoneTexte 22"/>
          <p:cNvSpPr txBox="1"/>
          <p:nvPr/>
        </p:nvSpPr>
        <p:spPr>
          <a:xfrm>
            <a:off x="6323988" y="2782124"/>
            <a:ext cx="3005790"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Logements insolites</a:t>
            </a:r>
          </a:p>
        </p:txBody>
      </p:sp>
      <p:sp>
        <p:nvSpPr>
          <p:cNvPr id="27" name="ZoneTexte 26"/>
          <p:cNvSpPr txBox="1"/>
          <p:nvPr/>
        </p:nvSpPr>
        <p:spPr>
          <a:xfrm>
            <a:off x="9329777" y="2853070"/>
            <a:ext cx="2813495" cy="1723150"/>
          </a:xfrm>
          <a:prstGeom prst="rect">
            <a:avLst/>
          </a:prstGeom>
          <a:noFill/>
        </p:spPr>
        <p:txBody>
          <a:bodyPr wrap="square" lIns="0" tIns="0" rIns="0" bIns="0" rtlCol="0">
            <a:spAutoFit/>
          </a:bodyPr>
          <a:lstStyle/>
          <a:p>
            <a:pPr marL="285693" indent="-285693">
              <a:buClr>
                <a:srgbClr val="E6312E"/>
              </a:buClr>
              <a:buFont typeface="Arial" panose="020B0604020202020204" pitchFamily="34" charset="0"/>
              <a:buChar char="►"/>
            </a:pPr>
            <a:r>
              <a:rPr lang="fr-FR" sz="1600" dirty="0">
                <a:solidFill>
                  <a:srgbClr val="183D8A"/>
                </a:solidFill>
                <a:latin typeface="+mj-lt"/>
              </a:rPr>
              <a:t>Une demande en pleine croissance</a:t>
            </a:r>
          </a:p>
          <a:p>
            <a:pPr marL="285693" indent="-285693">
              <a:buClr>
                <a:srgbClr val="E6312E"/>
              </a:buClr>
              <a:buFont typeface="Arial" panose="020B0604020202020204" pitchFamily="34" charset="0"/>
              <a:buChar char="►"/>
            </a:pPr>
            <a:r>
              <a:rPr lang="fr-FR" sz="1600" dirty="0">
                <a:solidFill>
                  <a:srgbClr val="183D8A"/>
                </a:solidFill>
                <a:latin typeface="+mj-lt"/>
              </a:rPr>
              <a:t>Une offre réversible, peu </a:t>
            </a:r>
            <a:r>
              <a:rPr lang="fr-FR" sz="1600" dirty="0" err="1">
                <a:solidFill>
                  <a:srgbClr val="183D8A"/>
                </a:solidFill>
                <a:latin typeface="+mj-lt"/>
              </a:rPr>
              <a:t>impactante</a:t>
            </a:r>
            <a:endParaRPr lang="fr-FR" sz="1600" dirty="0">
              <a:solidFill>
                <a:srgbClr val="183D8A"/>
              </a:solidFill>
              <a:latin typeface="+mj-lt"/>
            </a:endParaRPr>
          </a:p>
          <a:p>
            <a:pPr marL="285693" indent="-285693">
              <a:buClr>
                <a:srgbClr val="E6312E"/>
              </a:buClr>
              <a:buFont typeface="Arial" panose="020B0604020202020204" pitchFamily="34" charset="0"/>
              <a:buChar char="►"/>
            </a:pPr>
            <a:r>
              <a:rPr lang="fr-FR" sz="1600" dirty="0">
                <a:solidFill>
                  <a:srgbClr val="183D8A"/>
                </a:solidFill>
                <a:latin typeface="+mj-lt"/>
              </a:rPr>
              <a:t>Accès aux réseaux</a:t>
            </a:r>
            <a:br>
              <a:rPr lang="fr-FR" sz="1600" dirty="0">
                <a:solidFill>
                  <a:srgbClr val="183D8A"/>
                </a:solidFill>
                <a:latin typeface="+mj-lt"/>
              </a:rPr>
            </a:br>
            <a:r>
              <a:rPr lang="fr-FR" sz="1600" dirty="0">
                <a:solidFill>
                  <a:srgbClr val="183D8A"/>
                </a:solidFill>
                <a:latin typeface="+mj-lt"/>
              </a:rPr>
              <a:t>(eau, </a:t>
            </a:r>
            <a:r>
              <a:rPr lang="fr-FR" sz="1600" dirty="0">
                <a:solidFill>
                  <a:srgbClr val="183D8A"/>
                </a:solidFill>
              </a:rPr>
              <a:t>assainissement, </a:t>
            </a:r>
            <a:r>
              <a:rPr lang="fr-FR" sz="1600" dirty="0">
                <a:solidFill>
                  <a:srgbClr val="183D8A"/>
                </a:solidFill>
                <a:latin typeface="+mj-lt"/>
              </a:rPr>
              <a:t>électricité)</a:t>
            </a:r>
          </a:p>
        </p:txBody>
      </p:sp>
      <p:sp>
        <p:nvSpPr>
          <p:cNvPr id="18" name="Rectangle à coins arrondis 17"/>
          <p:cNvSpPr/>
          <p:nvPr/>
        </p:nvSpPr>
        <p:spPr>
          <a:xfrm rot="20850225">
            <a:off x="7185752" y="4516998"/>
            <a:ext cx="1282262" cy="493487"/>
          </a:xfrm>
          <a:prstGeom prst="roundRect">
            <a:avLst/>
          </a:prstGeom>
          <a:solidFill>
            <a:srgbClr val="10AAB6"/>
          </a:solidFill>
          <a:ln>
            <a:solidFill>
              <a:schemeClr val="bg1"/>
            </a:solidFill>
          </a:ln>
          <a:effectLst>
            <a:outerShdw blurRad="50800" dist="114300" dir="21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i="1" dirty="0" smtClean="0"/>
              <a:t>Atelier 2</a:t>
            </a:r>
            <a:endParaRPr lang="fr-FR" sz="2000" b="1" i="1" dirty="0"/>
          </a:p>
        </p:txBody>
      </p:sp>
    </p:spTree>
    <p:extLst>
      <p:ext uri="{BB962C8B-B14F-4D97-AF65-F5344CB8AC3E}">
        <p14:creationId xmlns:p14="http://schemas.microsoft.com/office/powerpoint/2010/main" val="3932936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Foncier et l’immobilier : Quelles typologies / enjeux ?</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pic>
        <p:nvPicPr>
          <p:cNvPr id="31" name="Picture 2"/>
          <p:cNvPicPr>
            <a:picLocks noChangeAspect="1" noChangeArrowheads="1"/>
          </p:cNvPicPr>
          <p:nvPr/>
        </p:nvPicPr>
        <p:blipFill>
          <a:blip r:embed="rId3" cstate="print">
            <a:duotone>
              <a:schemeClr val="bg2">
                <a:shade val="45000"/>
                <a:satMod val="135000"/>
              </a:schemeClr>
              <a:prstClr val="white"/>
            </a:duotone>
          </a:blip>
          <a:srcRect l="23819" t="18219" r="976" b="12041"/>
          <a:stretch>
            <a:fillRect/>
          </a:stretch>
        </p:blipFill>
        <p:spPr bwMode="auto">
          <a:xfrm>
            <a:off x="1625" y="1044281"/>
            <a:ext cx="3041027" cy="1734584"/>
          </a:xfrm>
          <a:prstGeom prst="rect">
            <a:avLst/>
          </a:prstGeom>
          <a:noFill/>
          <a:ln w="9525">
            <a:noFill/>
            <a:miter lim="800000"/>
            <a:headEnd/>
            <a:tailEnd/>
          </a:ln>
          <a:effectLst/>
        </p:spPr>
      </p:pic>
      <p:pic>
        <p:nvPicPr>
          <p:cNvPr id="34" name="Picture 2"/>
          <p:cNvPicPr>
            <a:picLocks noChangeAspect="1" noChangeArrowheads="1"/>
          </p:cNvPicPr>
          <p:nvPr/>
        </p:nvPicPr>
        <p:blipFill>
          <a:blip r:embed="rId4" cstate="print">
            <a:duotone>
              <a:schemeClr val="bg2">
                <a:shade val="45000"/>
                <a:satMod val="135000"/>
              </a:schemeClr>
              <a:prstClr val="white"/>
            </a:duotone>
          </a:blip>
          <a:srcRect l="23425" t="15120" r="10554" b="23921"/>
          <a:stretch>
            <a:fillRect/>
          </a:stretch>
        </p:blipFill>
        <p:spPr bwMode="auto">
          <a:xfrm>
            <a:off x="2205" y="2902036"/>
            <a:ext cx="3040447" cy="1745449"/>
          </a:xfrm>
          <a:prstGeom prst="rect">
            <a:avLst/>
          </a:prstGeom>
          <a:noFill/>
          <a:ln w="9525">
            <a:noFill/>
            <a:miter lim="800000"/>
            <a:headEnd/>
            <a:tailEnd/>
          </a:ln>
          <a:effectLst/>
        </p:spPr>
      </p:pic>
      <p:pic>
        <p:nvPicPr>
          <p:cNvPr id="36" name="Picture 2" descr="Résultat de recherche d'images pour &quot;les bronzés font du ski scrabble&quot;"/>
          <p:cNvPicPr>
            <a:picLocks noChangeAspect="1" noChangeArrowheads="1"/>
          </p:cNvPicPr>
          <p:nvPr/>
        </p:nvPicPr>
        <p:blipFill>
          <a:blip r:embed="rId5" cstate="print">
            <a:duotone>
              <a:schemeClr val="bg2">
                <a:shade val="45000"/>
                <a:satMod val="135000"/>
              </a:schemeClr>
              <a:prstClr val="white"/>
            </a:duotone>
          </a:blip>
          <a:srcRect l="12048" t="916" r="4635" b="14318"/>
          <a:stretch>
            <a:fillRect/>
          </a:stretch>
        </p:blipFill>
        <p:spPr bwMode="auto">
          <a:xfrm>
            <a:off x="6329820" y="1044281"/>
            <a:ext cx="3005790" cy="1734584"/>
          </a:xfrm>
          <a:prstGeom prst="rect">
            <a:avLst/>
          </a:prstGeom>
          <a:noFill/>
          <a:effectLst/>
        </p:spPr>
      </p:pic>
      <p:pic>
        <p:nvPicPr>
          <p:cNvPr id="38" name="Image 37" descr="Image1.jpg"/>
          <p:cNvPicPr>
            <a:picLocks noChangeAspect="1"/>
          </p:cNvPicPr>
          <p:nvPr/>
        </p:nvPicPr>
        <p:blipFill>
          <a:blip r:embed="rId6" cstate="print">
            <a:duotone>
              <a:schemeClr val="bg2">
                <a:shade val="45000"/>
                <a:satMod val="135000"/>
              </a:schemeClr>
              <a:prstClr val="white"/>
            </a:duotone>
          </a:blip>
          <a:srcRect t="9153" b="5457"/>
          <a:stretch>
            <a:fillRect/>
          </a:stretch>
        </p:blipFill>
        <p:spPr>
          <a:xfrm>
            <a:off x="3191831" y="2905968"/>
            <a:ext cx="3018439" cy="1741884"/>
          </a:xfrm>
          <a:prstGeom prst="rect">
            <a:avLst/>
          </a:prstGeom>
          <a:effectLst/>
        </p:spPr>
      </p:pic>
      <p:pic>
        <p:nvPicPr>
          <p:cNvPr id="3" name="Image 2"/>
          <p:cNvPicPr>
            <a:picLocks noChangeAspect="1"/>
          </p:cNvPicPr>
          <p:nvPr/>
        </p:nvPicPr>
        <p:blipFill rotWithShape="1">
          <a:blip r:embed="rId7">
            <a:duotone>
              <a:schemeClr val="bg2">
                <a:shade val="45000"/>
                <a:satMod val="135000"/>
              </a:schemeClr>
              <a:prstClr val="white"/>
            </a:duotone>
          </a:blip>
          <a:srcRect l="11413" t="7507" r="15744"/>
          <a:stretch/>
        </p:blipFill>
        <p:spPr>
          <a:xfrm>
            <a:off x="6329820" y="2902473"/>
            <a:ext cx="3005790" cy="1749302"/>
          </a:xfrm>
          <a:prstGeom prst="rect">
            <a:avLst/>
          </a:prstGeom>
        </p:spPr>
      </p:pic>
      <p:pic>
        <p:nvPicPr>
          <p:cNvPr id="15" name="Picture 2" descr="RÃ©sultat de recherche d'images pour &quot;village vacance&quot;">
            <a:extLst>
              <a:ext uri="{FF2B5EF4-FFF2-40B4-BE49-F238E27FC236}">
                <a16:creationId xmlns:a16="http://schemas.microsoft.com/office/drawing/2014/main" id="{3C1466A9-49C4-4EF2-A401-E5FBF2A8EF37}"/>
              </a:ext>
            </a:extLst>
          </p:cNvPr>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38705" r="41664" b="6811"/>
          <a:stretch/>
        </p:blipFill>
        <p:spPr bwMode="auto">
          <a:xfrm>
            <a:off x="3186636" y="1052208"/>
            <a:ext cx="3005790" cy="172779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626" y="921111"/>
            <a:ext cx="3041026"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Hôtels</a:t>
            </a:r>
          </a:p>
        </p:txBody>
      </p:sp>
      <p:sp>
        <p:nvSpPr>
          <p:cNvPr id="19" name="ZoneTexte 18"/>
          <p:cNvSpPr txBox="1"/>
          <p:nvPr/>
        </p:nvSpPr>
        <p:spPr>
          <a:xfrm>
            <a:off x="3186561" y="921111"/>
            <a:ext cx="3005865"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Centres &amp; Villages de Vacances</a:t>
            </a:r>
          </a:p>
        </p:txBody>
      </p:sp>
      <p:sp>
        <p:nvSpPr>
          <p:cNvPr id="20" name="ZoneTexte 19"/>
          <p:cNvSpPr txBox="1"/>
          <p:nvPr/>
        </p:nvSpPr>
        <p:spPr>
          <a:xfrm>
            <a:off x="6329820" y="927425"/>
            <a:ext cx="3005790"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Multipropriétés</a:t>
            </a:r>
          </a:p>
        </p:txBody>
      </p:sp>
      <p:sp>
        <p:nvSpPr>
          <p:cNvPr id="21" name="ZoneTexte 20"/>
          <p:cNvSpPr txBox="1"/>
          <p:nvPr/>
        </p:nvSpPr>
        <p:spPr>
          <a:xfrm>
            <a:off x="1626" y="2780000"/>
            <a:ext cx="3041026"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Résidences de Tourisme</a:t>
            </a:r>
          </a:p>
        </p:txBody>
      </p:sp>
      <p:sp>
        <p:nvSpPr>
          <p:cNvPr id="22" name="ZoneTexte 21"/>
          <p:cNvSpPr txBox="1"/>
          <p:nvPr/>
        </p:nvSpPr>
        <p:spPr>
          <a:xfrm>
            <a:off x="3186561" y="2780000"/>
            <a:ext cx="3005865"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Copropriétés traditionnelles</a:t>
            </a:r>
          </a:p>
        </p:txBody>
      </p:sp>
      <p:sp>
        <p:nvSpPr>
          <p:cNvPr id="23" name="ZoneTexte 22"/>
          <p:cNvSpPr txBox="1"/>
          <p:nvPr/>
        </p:nvSpPr>
        <p:spPr>
          <a:xfrm>
            <a:off x="6329820" y="2786315"/>
            <a:ext cx="3005790"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Logements insolites</a:t>
            </a:r>
          </a:p>
        </p:txBody>
      </p:sp>
      <p:sp>
        <p:nvSpPr>
          <p:cNvPr id="25" name="ZoneTexte 24"/>
          <p:cNvSpPr txBox="1"/>
          <p:nvPr/>
        </p:nvSpPr>
        <p:spPr>
          <a:xfrm>
            <a:off x="6392206" y="4648591"/>
            <a:ext cx="3005865"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Galeries commerçantes</a:t>
            </a:r>
          </a:p>
        </p:txBody>
      </p:sp>
      <p:sp>
        <p:nvSpPr>
          <p:cNvPr id="27" name="ZoneTexte 26"/>
          <p:cNvSpPr txBox="1"/>
          <p:nvPr/>
        </p:nvSpPr>
        <p:spPr>
          <a:xfrm>
            <a:off x="3063670" y="4733977"/>
            <a:ext cx="6889627" cy="1477328"/>
          </a:xfrm>
          <a:prstGeom prst="rect">
            <a:avLst/>
          </a:prstGeom>
          <a:noFill/>
        </p:spPr>
        <p:txBody>
          <a:bodyPr wrap="square" lIns="0" tIns="0" rIns="0" bIns="0" rtlCol="0">
            <a:spAutoFit/>
          </a:bodyPr>
          <a:lstStyle/>
          <a:p>
            <a:pPr marL="285693" indent="-285693">
              <a:buClr>
                <a:srgbClr val="E6312E"/>
              </a:buClr>
              <a:buFont typeface="Arial" panose="020B0604020202020204" pitchFamily="34" charset="0"/>
              <a:buChar char="►"/>
            </a:pPr>
            <a:r>
              <a:rPr lang="fr-FR" sz="1600" dirty="0" smtClean="0">
                <a:solidFill>
                  <a:srgbClr val="183D8A"/>
                </a:solidFill>
                <a:latin typeface="+mj-lt"/>
              </a:rPr>
              <a:t>Le 1</a:t>
            </a:r>
            <a:r>
              <a:rPr lang="fr-FR" sz="1600" baseline="30000" dirty="0" smtClean="0">
                <a:solidFill>
                  <a:srgbClr val="183D8A"/>
                </a:solidFill>
                <a:latin typeface="+mj-lt"/>
              </a:rPr>
              <a:t>er</a:t>
            </a:r>
            <a:r>
              <a:rPr lang="fr-FR" sz="1600" dirty="0" smtClean="0">
                <a:solidFill>
                  <a:srgbClr val="183D8A"/>
                </a:solidFill>
                <a:latin typeface="+mj-lt"/>
              </a:rPr>
              <a:t> mode d’hébergement touristique marchand en France</a:t>
            </a:r>
            <a:endParaRPr lang="fr-FR" sz="1600" dirty="0">
              <a:solidFill>
                <a:srgbClr val="183D8A"/>
              </a:solidFill>
              <a:latin typeface="+mj-lt"/>
            </a:endParaRPr>
          </a:p>
          <a:p>
            <a:pPr marL="285693" indent="-285693">
              <a:buClr>
                <a:srgbClr val="E6312E"/>
              </a:buClr>
              <a:buFont typeface="Arial" panose="020B0604020202020204" pitchFamily="34" charset="0"/>
              <a:buChar char="►"/>
            </a:pPr>
            <a:r>
              <a:rPr lang="fr-FR" sz="1600" dirty="0">
                <a:solidFill>
                  <a:srgbClr val="183D8A"/>
                </a:solidFill>
              </a:rPr>
              <a:t>Des installations réversibles</a:t>
            </a:r>
          </a:p>
          <a:p>
            <a:pPr marL="285693" indent="-285693">
              <a:buClr>
                <a:srgbClr val="E6312E"/>
              </a:buClr>
              <a:buFont typeface="Arial" panose="020B0604020202020204" pitchFamily="34" charset="0"/>
              <a:buChar char="►"/>
            </a:pPr>
            <a:r>
              <a:rPr lang="fr-FR" sz="1600" dirty="0" smtClean="0">
                <a:solidFill>
                  <a:srgbClr val="183D8A"/>
                </a:solidFill>
                <a:latin typeface="+mj-lt"/>
              </a:rPr>
              <a:t>Une décennie de profonde mutation pour répondre aux attentes de la clientèle</a:t>
            </a:r>
            <a:endParaRPr lang="fr-FR" sz="1600" dirty="0">
              <a:solidFill>
                <a:srgbClr val="183D8A"/>
              </a:solidFill>
              <a:latin typeface="+mj-lt"/>
            </a:endParaRPr>
          </a:p>
          <a:p>
            <a:pPr marL="285693" indent="-285693">
              <a:buClr>
                <a:srgbClr val="E6312E"/>
              </a:buClr>
              <a:buFont typeface="Arial" panose="020B0604020202020204" pitchFamily="34" charset="0"/>
              <a:buChar char="►"/>
            </a:pPr>
            <a:r>
              <a:rPr lang="fr-FR" sz="1600" dirty="0" smtClean="0">
                <a:solidFill>
                  <a:srgbClr val="183D8A"/>
                </a:solidFill>
              </a:rPr>
              <a:t>Le mobile-home : une alternative à la résidence secondaire traditionnelle</a:t>
            </a:r>
          </a:p>
          <a:p>
            <a:pPr marL="285693" indent="-285693">
              <a:buClr>
                <a:srgbClr val="E6312E"/>
              </a:buClr>
              <a:buFont typeface="Arial" panose="020B0604020202020204" pitchFamily="34" charset="0"/>
              <a:buChar char="►"/>
            </a:pPr>
            <a:r>
              <a:rPr lang="fr-FR" sz="1600" dirty="0" smtClean="0">
                <a:solidFill>
                  <a:srgbClr val="183D8A"/>
                </a:solidFill>
              </a:rPr>
              <a:t>Des emplacements stratégiques mais vulnérables</a:t>
            </a:r>
            <a:br>
              <a:rPr lang="fr-FR" sz="1600" dirty="0" smtClean="0">
                <a:solidFill>
                  <a:srgbClr val="183D8A"/>
                </a:solidFill>
              </a:rPr>
            </a:br>
            <a:r>
              <a:rPr lang="fr-FR" sz="1600" dirty="0" smtClean="0">
                <a:solidFill>
                  <a:srgbClr val="183D8A"/>
                </a:solidFill>
              </a:rPr>
              <a:t>(retrait du trait de côte, risque de submersion…)</a:t>
            </a:r>
            <a:endParaRPr lang="fr-FR" sz="1600" dirty="0">
              <a:solidFill>
                <a:srgbClr val="183D8A"/>
              </a:solidFill>
            </a:endParaRPr>
          </a:p>
        </p:txBody>
      </p:sp>
      <p:pic>
        <p:nvPicPr>
          <p:cNvPr id="2" name="Image 1"/>
          <p:cNvPicPr>
            <a:picLocks noChangeAspect="1"/>
          </p:cNvPicPr>
          <p:nvPr/>
        </p:nvPicPr>
        <p:blipFill rotWithShape="1">
          <a:blip r:embed="rId9" cstate="print">
            <a:extLst>
              <a:ext uri="{28A0092B-C50C-407E-A947-70E740481C1C}">
                <a14:useLocalDpi xmlns:a14="http://schemas.microsoft.com/office/drawing/2010/main" val="0"/>
              </a:ext>
            </a:extLst>
          </a:blip>
          <a:srcRect l="655" t="1179" r="655" b="14908"/>
          <a:stretch/>
        </p:blipFill>
        <p:spPr>
          <a:xfrm>
            <a:off x="1625" y="4768632"/>
            <a:ext cx="3041027" cy="1742310"/>
          </a:xfrm>
          <a:prstGeom prst="rect">
            <a:avLst/>
          </a:prstGeom>
        </p:spPr>
      </p:pic>
      <p:sp>
        <p:nvSpPr>
          <p:cNvPr id="26" name="ZoneTexte 25"/>
          <p:cNvSpPr txBox="1"/>
          <p:nvPr/>
        </p:nvSpPr>
        <p:spPr>
          <a:xfrm>
            <a:off x="1624" y="4648591"/>
            <a:ext cx="3041027" cy="400110"/>
          </a:xfrm>
          <a:prstGeom prst="rect">
            <a:avLst/>
          </a:prstGeom>
          <a:noFill/>
        </p:spPr>
        <p:txBody>
          <a:bodyPr wrap="square" rtlCol="0">
            <a:spAutoFit/>
          </a:bodyPr>
          <a:lstStyle/>
          <a:p>
            <a:pPr algn="ctr"/>
            <a:r>
              <a:rPr lang="fr-FR" sz="2000" b="1" dirty="0" smtClean="0">
                <a:solidFill>
                  <a:schemeClr val="bg1"/>
                </a:solidFill>
                <a:latin typeface="Bahnschrift Condensed" panose="020B0502040204020203" pitchFamily="34" charset="0"/>
              </a:rPr>
              <a:t>Hôtellerie de plein air (HPA)</a:t>
            </a:r>
            <a:endParaRPr lang="fr-FR" sz="2000" b="1" dirty="0">
              <a:solidFill>
                <a:schemeClr val="bg1"/>
              </a:solidFill>
              <a:latin typeface="Bahnschrift Condensed" panose="020B0502040204020203" pitchFamily="34" charset="0"/>
            </a:endParaRPr>
          </a:p>
        </p:txBody>
      </p:sp>
    </p:spTree>
    <p:extLst>
      <p:ext uri="{BB962C8B-B14F-4D97-AF65-F5344CB8AC3E}">
        <p14:creationId xmlns:p14="http://schemas.microsoft.com/office/powerpoint/2010/main" val="1746445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Foncier et l’immobilier : Quelles typologies / enjeux ?</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pic>
        <p:nvPicPr>
          <p:cNvPr id="31" name="Picture 2"/>
          <p:cNvPicPr>
            <a:picLocks noChangeAspect="1" noChangeArrowheads="1"/>
          </p:cNvPicPr>
          <p:nvPr/>
        </p:nvPicPr>
        <p:blipFill>
          <a:blip r:embed="rId3" cstate="print">
            <a:duotone>
              <a:schemeClr val="bg2">
                <a:shade val="45000"/>
                <a:satMod val="135000"/>
              </a:schemeClr>
              <a:prstClr val="white"/>
            </a:duotone>
          </a:blip>
          <a:srcRect l="23819" t="18219" r="976" b="12041"/>
          <a:stretch>
            <a:fillRect/>
          </a:stretch>
        </p:blipFill>
        <p:spPr bwMode="auto">
          <a:xfrm>
            <a:off x="1625" y="1044281"/>
            <a:ext cx="3041027" cy="1734584"/>
          </a:xfrm>
          <a:prstGeom prst="rect">
            <a:avLst/>
          </a:prstGeom>
          <a:noFill/>
          <a:ln w="9525">
            <a:noFill/>
            <a:miter lim="800000"/>
            <a:headEnd/>
            <a:tailEnd/>
          </a:ln>
          <a:effectLst/>
        </p:spPr>
      </p:pic>
      <p:pic>
        <p:nvPicPr>
          <p:cNvPr id="34" name="Picture 2"/>
          <p:cNvPicPr>
            <a:picLocks noChangeAspect="1" noChangeArrowheads="1"/>
          </p:cNvPicPr>
          <p:nvPr/>
        </p:nvPicPr>
        <p:blipFill>
          <a:blip r:embed="rId4" cstate="print">
            <a:duotone>
              <a:schemeClr val="bg2">
                <a:shade val="45000"/>
                <a:satMod val="135000"/>
              </a:schemeClr>
              <a:prstClr val="white"/>
            </a:duotone>
          </a:blip>
          <a:srcRect l="23425" t="15120" r="10554" b="23921"/>
          <a:stretch>
            <a:fillRect/>
          </a:stretch>
        </p:blipFill>
        <p:spPr bwMode="auto">
          <a:xfrm>
            <a:off x="2205" y="2902036"/>
            <a:ext cx="3040447" cy="1745449"/>
          </a:xfrm>
          <a:prstGeom prst="rect">
            <a:avLst/>
          </a:prstGeom>
          <a:noFill/>
          <a:ln w="9525">
            <a:noFill/>
            <a:miter lim="800000"/>
            <a:headEnd/>
            <a:tailEnd/>
          </a:ln>
          <a:effectLst/>
        </p:spPr>
      </p:pic>
      <p:pic>
        <p:nvPicPr>
          <p:cNvPr id="36" name="Picture 2" descr="Résultat de recherche d'images pour &quot;les bronzés font du ski scrabble&quot;"/>
          <p:cNvPicPr>
            <a:picLocks noChangeAspect="1" noChangeArrowheads="1"/>
          </p:cNvPicPr>
          <p:nvPr/>
        </p:nvPicPr>
        <p:blipFill>
          <a:blip r:embed="rId5" cstate="print">
            <a:duotone>
              <a:schemeClr val="bg2">
                <a:shade val="45000"/>
                <a:satMod val="135000"/>
              </a:schemeClr>
              <a:prstClr val="white"/>
            </a:duotone>
          </a:blip>
          <a:srcRect l="12048" t="916" r="4635" b="14318"/>
          <a:stretch>
            <a:fillRect/>
          </a:stretch>
        </p:blipFill>
        <p:spPr bwMode="auto">
          <a:xfrm>
            <a:off x="6329820" y="1044281"/>
            <a:ext cx="3005790" cy="1734584"/>
          </a:xfrm>
          <a:prstGeom prst="rect">
            <a:avLst/>
          </a:prstGeom>
          <a:noFill/>
          <a:effectLst/>
        </p:spPr>
      </p:pic>
      <p:pic>
        <p:nvPicPr>
          <p:cNvPr id="38" name="Image 37" descr="Image1.jpg"/>
          <p:cNvPicPr>
            <a:picLocks noChangeAspect="1"/>
          </p:cNvPicPr>
          <p:nvPr/>
        </p:nvPicPr>
        <p:blipFill>
          <a:blip r:embed="rId6" cstate="print">
            <a:duotone>
              <a:schemeClr val="bg2">
                <a:shade val="45000"/>
                <a:satMod val="135000"/>
              </a:schemeClr>
              <a:prstClr val="white"/>
            </a:duotone>
          </a:blip>
          <a:srcRect t="9153" b="5457"/>
          <a:stretch>
            <a:fillRect/>
          </a:stretch>
        </p:blipFill>
        <p:spPr>
          <a:xfrm>
            <a:off x="3191831" y="2905968"/>
            <a:ext cx="3018439" cy="1741884"/>
          </a:xfrm>
          <a:prstGeom prst="rect">
            <a:avLst/>
          </a:prstGeom>
          <a:effectLst/>
        </p:spPr>
      </p:pic>
      <p:pic>
        <p:nvPicPr>
          <p:cNvPr id="3" name="Image 2"/>
          <p:cNvPicPr>
            <a:picLocks noChangeAspect="1"/>
          </p:cNvPicPr>
          <p:nvPr/>
        </p:nvPicPr>
        <p:blipFill rotWithShape="1">
          <a:blip r:embed="rId7">
            <a:duotone>
              <a:schemeClr val="bg2">
                <a:shade val="45000"/>
                <a:satMod val="135000"/>
              </a:schemeClr>
              <a:prstClr val="white"/>
            </a:duotone>
          </a:blip>
          <a:srcRect l="11413" t="7507" r="15744"/>
          <a:stretch/>
        </p:blipFill>
        <p:spPr>
          <a:xfrm>
            <a:off x="6329820" y="2902473"/>
            <a:ext cx="3005790" cy="1749302"/>
          </a:xfrm>
          <a:prstGeom prst="rect">
            <a:avLst/>
          </a:prstGeom>
        </p:spPr>
      </p:pic>
      <p:pic>
        <p:nvPicPr>
          <p:cNvPr id="15" name="Picture 2" descr="RÃ©sultat de recherche d'images pour &quot;village vacance&quot;">
            <a:extLst>
              <a:ext uri="{FF2B5EF4-FFF2-40B4-BE49-F238E27FC236}">
                <a16:creationId xmlns:a16="http://schemas.microsoft.com/office/drawing/2014/main" id="{3C1466A9-49C4-4EF2-A401-E5FBF2A8EF37}"/>
              </a:ext>
            </a:extLst>
          </p:cNvPr>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38705" r="41664" b="6811"/>
          <a:stretch/>
        </p:blipFill>
        <p:spPr bwMode="auto">
          <a:xfrm>
            <a:off x="3186636" y="1052208"/>
            <a:ext cx="3005790" cy="1727792"/>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p:cNvPicPr>
            <a:picLocks noChangeAspect="1"/>
          </p:cNvPicPr>
          <p:nvPr/>
        </p:nvPicPr>
        <p:blipFill rotWithShape="1">
          <a:blip r:embed="rId9"/>
          <a:srcRect r="1390"/>
          <a:stretch/>
        </p:blipFill>
        <p:spPr>
          <a:xfrm>
            <a:off x="3186561" y="4768631"/>
            <a:ext cx="3005865" cy="1742311"/>
          </a:xfrm>
          <a:prstGeom prst="rect">
            <a:avLst/>
          </a:prstGeom>
        </p:spPr>
      </p:pic>
      <p:sp>
        <p:nvSpPr>
          <p:cNvPr id="5" name="ZoneTexte 4"/>
          <p:cNvSpPr txBox="1"/>
          <p:nvPr/>
        </p:nvSpPr>
        <p:spPr>
          <a:xfrm>
            <a:off x="1626" y="921111"/>
            <a:ext cx="3041026"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Hôtels</a:t>
            </a:r>
          </a:p>
        </p:txBody>
      </p:sp>
      <p:sp>
        <p:nvSpPr>
          <p:cNvPr id="19" name="ZoneTexte 18"/>
          <p:cNvSpPr txBox="1"/>
          <p:nvPr/>
        </p:nvSpPr>
        <p:spPr>
          <a:xfrm>
            <a:off x="3186561" y="921111"/>
            <a:ext cx="3005865"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Centres &amp; Villages de Vacances</a:t>
            </a:r>
          </a:p>
        </p:txBody>
      </p:sp>
      <p:sp>
        <p:nvSpPr>
          <p:cNvPr id="20" name="ZoneTexte 19"/>
          <p:cNvSpPr txBox="1"/>
          <p:nvPr/>
        </p:nvSpPr>
        <p:spPr>
          <a:xfrm>
            <a:off x="6329820" y="927425"/>
            <a:ext cx="3005790"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Multipropriétés</a:t>
            </a:r>
          </a:p>
        </p:txBody>
      </p:sp>
      <p:sp>
        <p:nvSpPr>
          <p:cNvPr id="21" name="ZoneTexte 20"/>
          <p:cNvSpPr txBox="1"/>
          <p:nvPr/>
        </p:nvSpPr>
        <p:spPr>
          <a:xfrm>
            <a:off x="1626" y="2780000"/>
            <a:ext cx="3041026"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Résidences de Tourisme</a:t>
            </a:r>
          </a:p>
        </p:txBody>
      </p:sp>
      <p:sp>
        <p:nvSpPr>
          <p:cNvPr id="22" name="ZoneTexte 21"/>
          <p:cNvSpPr txBox="1"/>
          <p:nvPr/>
        </p:nvSpPr>
        <p:spPr>
          <a:xfrm>
            <a:off x="3186561" y="2780000"/>
            <a:ext cx="3005865"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Copropriétés traditionnelles</a:t>
            </a:r>
          </a:p>
        </p:txBody>
      </p:sp>
      <p:sp>
        <p:nvSpPr>
          <p:cNvPr id="23" name="ZoneTexte 22"/>
          <p:cNvSpPr txBox="1"/>
          <p:nvPr/>
        </p:nvSpPr>
        <p:spPr>
          <a:xfrm>
            <a:off x="6329820" y="2786315"/>
            <a:ext cx="3005790"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Logements insolites</a:t>
            </a:r>
          </a:p>
        </p:txBody>
      </p:sp>
      <p:sp>
        <p:nvSpPr>
          <p:cNvPr id="24" name="ZoneTexte 23"/>
          <p:cNvSpPr txBox="1"/>
          <p:nvPr/>
        </p:nvSpPr>
        <p:spPr>
          <a:xfrm>
            <a:off x="3207271" y="4648591"/>
            <a:ext cx="3041026" cy="707886"/>
          </a:xfrm>
          <a:prstGeom prst="rect">
            <a:avLst/>
          </a:prstGeom>
          <a:noFill/>
        </p:spPr>
        <p:txBody>
          <a:bodyPr wrap="square" rtlCol="0">
            <a:spAutoFit/>
          </a:bodyPr>
          <a:lstStyle/>
          <a:p>
            <a:pPr algn="ctr"/>
            <a:r>
              <a:rPr lang="fr-FR" sz="2000" b="1" dirty="0" smtClean="0">
                <a:solidFill>
                  <a:schemeClr val="bg1"/>
                </a:solidFill>
                <a:latin typeface="Bahnschrift Condensed" panose="020B0502040204020203" pitchFamily="34" charset="0"/>
              </a:rPr>
              <a:t>Stationnement</a:t>
            </a:r>
          </a:p>
          <a:p>
            <a:pPr algn="ctr"/>
            <a:r>
              <a:rPr lang="fr-FR" sz="2000" b="1" dirty="0" smtClean="0">
                <a:solidFill>
                  <a:schemeClr val="bg1"/>
                </a:solidFill>
                <a:latin typeface="Bahnschrift Condensed" panose="020B0502040204020203" pitchFamily="34" charset="0"/>
              </a:rPr>
              <a:t>Espaces publics</a:t>
            </a:r>
            <a:endParaRPr lang="fr-FR" sz="2000" b="1" dirty="0">
              <a:solidFill>
                <a:schemeClr val="bg1"/>
              </a:solidFill>
              <a:latin typeface="Bahnschrift Condensed" panose="020B0502040204020203" pitchFamily="34" charset="0"/>
            </a:endParaRPr>
          </a:p>
        </p:txBody>
      </p:sp>
      <p:sp>
        <p:nvSpPr>
          <p:cNvPr id="25" name="ZoneTexte 24"/>
          <p:cNvSpPr txBox="1"/>
          <p:nvPr/>
        </p:nvSpPr>
        <p:spPr>
          <a:xfrm>
            <a:off x="6392206" y="4648591"/>
            <a:ext cx="3005865"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Galeries commerçantes</a:t>
            </a:r>
          </a:p>
        </p:txBody>
      </p:sp>
      <p:sp>
        <p:nvSpPr>
          <p:cNvPr id="27" name="ZoneTexte 26"/>
          <p:cNvSpPr txBox="1"/>
          <p:nvPr/>
        </p:nvSpPr>
        <p:spPr>
          <a:xfrm>
            <a:off x="6248296" y="4724845"/>
            <a:ext cx="5817570" cy="1477328"/>
          </a:xfrm>
          <a:prstGeom prst="rect">
            <a:avLst/>
          </a:prstGeom>
          <a:noFill/>
        </p:spPr>
        <p:txBody>
          <a:bodyPr wrap="square" lIns="0" tIns="0" rIns="0" bIns="0" rtlCol="0">
            <a:spAutoFit/>
          </a:bodyPr>
          <a:lstStyle/>
          <a:p>
            <a:pPr marL="285693" indent="-285693">
              <a:buClr>
                <a:srgbClr val="E6312E"/>
              </a:buClr>
              <a:buFont typeface="Arial" panose="020B0604020202020204" pitchFamily="34" charset="0"/>
              <a:buChar char="►"/>
            </a:pPr>
            <a:r>
              <a:rPr lang="fr-FR" sz="1600" dirty="0">
                <a:solidFill>
                  <a:srgbClr val="183D8A"/>
                </a:solidFill>
                <a:latin typeface="+mj-lt"/>
              </a:rPr>
              <a:t>Au cœur de la mobilité </a:t>
            </a:r>
            <a:r>
              <a:rPr lang="fr-FR" sz="1600" dirty="0" smtClean="0">
                <a:solidFill>
                  <a:srgbClr val="183D8A"/>
                </a:solidFill>
                <a:latin typeface="+mj-lt"/>
              </a:rPr>
              <a:t>touristique (et </a:t>
            </a:r>
            <a:r>
              <a:rPr lang="fr-FR" sz="1600" dirty="0">
                <a:solidFill>
                  <a:srgbClr val="183D8A"/>
                </a:solidFill>
                <a:latin typeface="+mj-lt"/>
              </a:rPr>
              <a:t>excursionniste)</a:t>
            </a:r>
          </a:p>
          <a:p>
            <a:pPr marL="285693" indent="-285693">
              <a:buClr>
                <a:srgbClr val="E6312E"/>
              </a:buClr>
              <a:buFont typeface="Arial" panose="020B0604020202020204" pitchFamily="34" charset="0"/>
              <a:buChar char="►"/>
            </a:pPr>
            <a:r>
              <a:rPr lang="fr-FR" sz="1600" dirty="0">
                <a:solidFill>
                  <a:srgbClr val="183D8A"/>
                </a:solidFill>
                <a:latin typeface="+mj-lt"/>
              </a:rPr>
              <a:t>Nécessité de repenser la mobilité </a:t>
            </a:r>
            <a:r>
              <a:rPr lang="fr-FR" sz="1600" dirty="0" smtClean="0">
                <a:solidFill>
                  <a:srgbClr val="183D8A"/>
                </a:solidFill>
                <a:latin typeface="+mj-lt"/>
              </a:rPr>
              <a:t>et la </a:t>
            </a:r>
            <a:r>
              <a:rPr lang="fr-FR" sz="1600" dirty="0">
                <a:solidFill>
                  <a:srgbClr val="183D8A"/>
                </a:solidFill>
                <a:latin typeface="+mj-lt"/>
              </a:rPr>
              <a:t>qualité des espaces publics</a:t>
            </a:r>
          </a:p>
          <a:p>
            <a:pPr marL="285693" indent="-285693">
              <a:buClr>
                <a:srgbClr val="E6312E"/>
              </a:buClr>
              <a:buFont typeface="Arial" panose="020B0604020202020204" pitchFamily="34" charset="0"/>
              <a:buChar char="►"/>
            </a:pPr>
            <a:r>
              <a:rPr lang="fr-FR" sz="1600" dirty="0">
                <a:solidFill>
                  <a:srgbClr val="183D8A"/>
                </a:solidFill>
              </a:rPr>
              <a:t>Mutualisation à l’échelle de la destination pour libérer un maximum le foncier et optimiser les </a:t>
            </a:r>
            <a:r>
              <a:rPr lang="fr-FR" sz="1600" dirty="0" smtClean="0">
                <a:solidFill>
                  <a:srgbClr val="183D8A"/>
                </a:solidFill>
              </a:rPr>
              <a:t>opérations</a:t>
            </a:r>
          </a:p>
          <a:p>
            <a:pPr marL="285693" indent="-285693">
              <a:buClr>
                <a:srgbClr val="E6312E"/>
              </a:buClr>
              <a:buFont typeface="Arial" panose="020B0604020202020204" pitchFamily="34" charset="0"/>
              <a:buChar char="►"/>
            </a:pPr>
            <a:r>
              <a:rPr lang="fr-FR" sz="1600" dirty="0">
                <a:solidFill>
                  <a:srgbClr val="183D8A"/>
                </a:solidFill>
              </a:rPr>
              <a:t>Image de la </a:t>
            </a:r>
            <a:r>
              <a:rPr lang="fr-FR" sz="1600" dirty="0" smtClean="0">
                <a:solidFill>
                  <a:srgbClr val="183D8A"/>
                </a:solidFill>
              </a:rPr>
              <a:t>destination / Expérience </a:t>
            </a:r>
            <a:r>
              <a:rPr lang="fr-FR" sz="1600" dirty="0">
                <a:solidFill>
                  <a:srgbClr val="183D8A"/>
                </a:solidFill>
              </a:rPr>
              <a:t>client réussie</a:t>
            </a:r>
          </a:p>
          <a:p>
            <a:pPr marL="285693" indent="-285693">
              <a:buClr>
                <a:srgbClr val="E6312E"/>
              </a:buClr>
              <a:buFont typeface="Arial" panose="020B0604020202020204" pitchFamily="34" charset="0"/>
              <a:buChar char="►"/>
            </a:pPr>
            <a:r>
              <a:rPr lang="fr-FR" sz="1600" dirty="0">
                <a:solidFill>
                  <a:srgbClr val="183D8A"/>
                </a:solidFill>
              </a:rPr>
              <a:t>Qualité de </a:t>
            </a:r>
            <a:r>
              <a:rPr lang="fr-FR" sz="1600" dirty="0" smtClean="0">
                <a:solidFill>
                  <a:srgbClr val="183D8A"/>
                </a:solidFill>
              </a:rPr>
              <a:t>vie</a:t>
            </a:r>
            <a:endParaRPr lang="fr-FR" sz="1600" dirty="0">
              <a:solidFill>
                <a:srgbClr val="183D8A"/>
              </a:solidFill>
            </a:endParaRPr>
          </a:p>
        </p:txBody>
      </p:sp>
      <p:pic>
        <p:nvPicPr>
          <p:cNvPr id="26" name="Image 25"/>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l="655" t="1179" r="655" b="14908"/>
          <a:stretch/>
        </p:blipFill>
        <p:spPr>
          <a:xfrm>
            <a:off x="1625" y="4768632"/>
            <a:ext cx="3041027" cy="1742310"/>
          </a:xfrm>
          <a:prstGeom prst="rect">
            <a:avLst/>
          </a:prstGeom>
        </p:spPr>
      </p:pic>
      <p:sp>
        <p:nvSpPr>
          <p:cNvPr id="28" name="ZoneTexte 27"/>
          <p:cNvSpPr txBox="1"/>
          <p:nvPr/>
        </p:nvSpPr>
        <p:spPr>
          <a:xfrm>
            <a:off x="1624" y="4648591"/>
            <a:ext cx="3041027" cy="400110"/>
          </a:xfrm>
          <a:prstGeom prst="rect">
            <a:avLst/>
          </a:prstGeom>
          <a:noFill/>
        </p:spPr>
        <p:txBody>
          <a:bodyPr wrap="square" rtlCol="0">
            <a:spAutoFit/>
          </a:bodyPr>
          <a:lstStyle/>
          <a:p>
            <a:pPr algn="ctr"/>
            <a:r>
              <a:rPr lang="fr-FR" sz="2000" b="1" dirty="0" smtClean="0">
                <a:solidFill>
                  <a:schemeClr val="bg1"/>
                </a:solidFill>
                <a:latin typeface="Bahnschrift Condensed" panose="020B0502040204020203" pitchFamily="34" charset="0"/>
              </a:rPr>
              <a:t>Hôtellerie de plein air (HPA)</a:t>
            </a:r>
            <a:endParaRPr lang="fr-FR" sz="2000" b="1" dirty="0">
              <a:solidFill>
                <a:schemeClr val="bg1"/>
              </a:solidFill>
              <a:latin typeface="Bahnschrift Condensed" panose="020B0502040204020203" pitchFamily="34" charset="0"/>
            </a:endParaRPr>
          </a:p>
        </p:txBody>
      </p:sp>
    </p:spTree>
    <p:extLst>
      <p:ext uri="{BB962C8B-B14F-4D97-AF65-F5344CB8AC3E}">
        <p14:creationId xmlns:p14="http://schemas.microsoft.com/office/powerpoint/2010/main" val="2788401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Foncier et l’immobilier : Quelles typologies / enjeux ?</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pic>
        <p:nvPicPr>
          <p:cNvPr id="31" name="Picture 2"/>
          <p:cNvPicPr>
            <a:picLocks noChangeAspect="1" noChangeArrowheads="1"/>
          </p:cNvPicPr>
          <p:nvPr/>
        </p:nvPicPr>
        <p:blipFill>
          <a:blip r:embed="rId3" cstate="print">
            <a:duotone>
              <a:schemeClr val="bg2">
                <a:shade val="45000"/>
                <a:satMod val="135000"/>
              </a:schemeClr>
              <a:prstClr val="white"/>
            </a:duotone>
          </a:blip>
          <a:srcRect l="23819" t="18219" r="976" b="12041"/>
          <a:stretch>
            <a:fillRect/>
          </a:stretch>
        </p:blipFill>
        <p:spPr bwMode="auto">
          <a:xfrm>
            <a:off x="1625" y="1035816"/>
            <a:ext cx="3041027" cy="1734584"/>
          </a:xfrm>
          <a:prstGeom prst="rect">
            <a:avLst/>
          </a:prstGeom>
          <a:noFill/>
          <a:ln w="9525">
            <a:noFill/>
            <a:miter lim="800000"/>
            <a:headEnd/>
            <a:tailEnd/>
          </a:ln>
          <a:effectLst/>
        </p:spPr>
      </p:pic>
      <p:pic>
        <p:nvPicPr>
          <p:cNvPr id="34" name="Picture 2"/>
          <p:cNvPicPr>
            <a:picLocks noChangeAspect="1" noChangeArrowheads="1"/>
          </p:cNvPicPr>
          <p:nvPr/>
        </p:nvPicPr>
        <p:blipFill>
          <a:blip r:embed="rId4" cstate="print">
            <a:duotone>
              <a:schemeClr val="bg2">
                <a:shade val="45000"/>
                <a:satMod val="135000"/>
              </a:schemeClr>
              <a:prstClr val="white"/>
            </a:duotone>
          </a:blip>
          <a:srcRect l="23425" t="15120" r="10554" b="23921"/>
          <a:stretch>
            <a:fillRect/>
          </a:stretch>
        </p:blipFill>
        <p:spPr bwMode="auto">
          <a:xfrm>
            <a:off x="2205" y="2893571"/>
            <a:ext cx="3040447" cy="1745449"/>
          </a:xfrm>
          <a:prstGeom prst="rect">
            <a:avLst/>
          </a:prstGeom>
          <a:noFill/>
          <a:ln w="9525">
            <a:noFill/>
            <a:miter lim="800000"/>
            <a:headEnd/>
            <a:tailEnd/>
          </a:ln>
          <a:effectLst/>
        </p:spPr>
      </p:pic>
      <p:pic>
        <p:nvPicPr>
          <p:cNvPr id="36" name="Picture 2" descr="Résultat de recherche d'images pour &quot;les bronzés font du ski scrabble&quot;"/>
          <p:cNvPicPr>
            <a:picLocks noChangeAspect="1" noChangeArrowheads="1"/>
          </p:cNvPicPr>
          <p:nvPr/>
        </p:nvPicPr>
        <p:blipFill>
          <a:blip r:embed="rId5" cstate="print">
            <a:duotone>
              <a:schemeClr val="bg2">
                <a:shade val="45000"/>
                <a:satMod val="135000"/>
              </a:schemeClr>
              <a:prstClr val="white"/>
            </a:duotone>
          </a:blip>
          <a:srcRect l="12048" t="916" r="4635" b="14318"/>
          <a:stretch>
            <a:fillRect/>
          </a:stretch>
        </p:blipFill>
        <p:spPr bwMode="auto">
          <a:xfrm>
            <a:off x="6329820" y="1035816"/>
            <a:ext cx="3005790" cy="1734584"/>
          </a:xfrm>
          <a:prstGeom prst="rect">
            <a:avLst/>
          </a:prstGeom>
          <a:noFill/>
          <a:effectLst/>
        </p:spPr>
      </p:pic>
      <p:pic>
        <p:nvPicPr>
          <p:cNvPr id="38" name="Image 37" descr="Image1.jpg"/>
          <p:cNvPicPr>
            <a:picLocks noChangeAspect="1"/>
          </p:cNvPicPr>
          <p:nvPr/>
        </p:nvPicPr>
        <p:blipFill>
          <a:blip r:embed="rId6" cstate="print">
            <a:duotone>
              <a:schemeClr val="bg2">
                <a:shade val="45000"/>
                <a:satMod val="135000"/>
              </a:schemeClr>
              <a:prstClr val="white"/>
            </a:duotone>
          </a:blip>
          <a:srcRect t="9153" b="5457"/>
          <a:stretch>
            <a:fillRect/>
          </a:stretch>
        </p:blipFill>
        <p:spPr>
          <a:xfrm>
            <a:off x="3191831" y="2897503"/>
            <a:ext cx="3018439" cy="1741884"/>
          </a:xfrm>
          <a:prstGeom prst="rect">
            <a:avLst/>
          </a:prstGeom>
          <a:effectLst/>
        </p:spPr>
      </p:pic>
      <p:pic>
        <p:nvPicPr>
          <p:cNvPr id="3" name="Image 2"/>
          <p:cNvPicPr>
            <a:picLocks noChangeAspect="1"/>
          </p:cNvPicPr>
          <p:nvPr/>
        </p:nvPicPr>
        <p:blipFill rotWithShape="1">
          <a:blip r:embed="rId7">
            <a:duotone>
              <a:schemeClr val="bg2">
                <a:shade val="45000"/>
                <a:satMod val="135000"/>
              </a:schemeClr>
              <a:prstClr val="white"/>
            </a:duotone>
          </a:blip>
          <a:srcRect l="11413" t="7507" r="15744"/>
          <a:stretch/>
        </p:blipFill>
        <p:spPr>
          <a:xfrm>
            <a:off x="6329820" y="2894008"/>
            <a:ext cx="3005790" cy="1749302"/>
          </a:xfrm>
          <a:prstGeom prst="rect">
            <a:avLst/>
          </a:prstGeom>
        </p:spPr>
      </p:pic>
      <p:pic>
        <p:nvPicPr>
          <p:cNvPr id="15" name="Picture 2" descr="RÃ©sultat de recherche d'images pour &quot;village vacance&quot;">
            <a:extLst>
              <a:ext uri="{FF2B5EF4-FFF2-40B4-BE49-F238E27FC236}">
                <a16:creationId xmlns:a16="http://schemas.microsoft.com/office/drawing/2014/main" id="{3C1466A9-49C4-4EF2-A401-E5FBF2A8EF37}"/>
              </a:ext>
            </a:extLst>
          </p:cNvPr>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38705" r="41664" b="6811"/>
          <a:stretch/>
        </p:blipFill>
        <p:spPr bwMode="auto">
          <a:xfrm>
            <a:off x="3186636" y="1043743"/>
            <a:ext cx="3005790" cy="172779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626" y="912646"/>
            <a:ext cx="3041026"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Hôtels</a:t>
            </a:r>
          </a:p>
        </p:txBody>
      </p:sp>
      <p:sp>
        <p:nvSpPr>
          <p:cNvPr id="19" name="ZoneTexte 18"/>
          <p:cNvSpPr txBox="1"/>
          <p:nvPr/>
        </p:nvSpPr>
        <p:spPr>
          <a:xfrm>
            <a:off x="3186561" y="912646"/>
            <a:ext cx="3005865"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Centres &amp; Villages de Vacances</a:t>
            </a:r>
          </a:p>
        </p:txBody>
      </p:sp>
      <p:sp>
        <p:nvSpPr>
          <p:cNvPr id="20" name="ZoneTexte 19"/>
          <p:cNvSpPr txBox="1"/>
          <p:nvPr/>
        </p:nvSpPr>
        <p:spPr>
          <a:xfrm>
            <a:off x="6329820" y="918960"/>
            <a:ext cx="3005790"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Multipropriétés</a:t>
            </a:r>
          </a:p>
        </p:txBody>
      </p:sp>
      <p:sp>
        <p:nvSpPr>
          <p:cNvPr id="21" name="ZoneTexte 20"/>
          <p:cNvSpPr txBox="1"/>
          <p:nvPr/>
        </p:nvSpPr>
        <p:spPr>
          <a:xfrm>
            <a:off x="1626" y="2771535"/>
            <a:ext cx="3041026"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Résidences de Tourisme</a:t>
            </a:r>
          </a:p>
        </p:txBody>
      </p:sp>
      <p:sp>
        <p:nvSpPr>
          <p:cNvPr id="22" name="ZoneTexte 21"/>
          <p:cNvSpPr txBox="1"/>
          <p:nvPr/>
        </p:nvSpPr>
        <p:spPr>
          <a:xfrm>
            <a:off x="3186561" y="2771535"/>
            <a:ext cx="3005865"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Copropriétés traditionnelles</a:t>
            </a:r>
          </a:p>
        </p:txBody>
      </p:sp>
      <p:sp>
        <p:nvSpPr>
          <p:cNvPr id="23" name="ZoneTexte 22"/>
          <p:cNvSpPr txBox="1"/>
          <p:nvPr/>
        </p:nvSpPr>
        <p:spPr>
          <a:xfrm>
            <a:off x="6329820" y="2777850"/>
            <a:ext cx="3005790"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Logements insolites</a:t>
            </a:r>
          </a:p>
        </p:txBody>
      </p:sp>
      <p:grpSp>
        <p:nvGrpSpPr>
          <p:cNvPr id="2" name="Groupe 1"/>
          <p:cNvGrpSpPr/>
          <p:nvPr/>
        </p:nvGrpSpPr>
        <p:grpSpPr>
          <a:xfrm>
            <a:off x="6329146" y="4640126"/>
            <a:ext cx="3023710" cy="1874959"/>
            <a:chOff x="3186561" y="4640126"/>
            <a:chExt cx="3023710" cy="1874959"/>
          </a:xfrm>
        </p:grpSpPr>
        <p:pic>
          <p:nvPicPr>
            <p:cNvPr id="40" name="Picture 4" descr="Résultat de recherche d'images pour &quot;Galerie commerçante les menuires&quot;"/>
            <p:cNvPicPr>
              <a:picLocks noChangeAspect="1" noChangeArrowheads="1"/>
            </p:cNvPicPr>
            <p:nvPr/>
          </p:nvPicPr>
          <p:blipFill>
            <a:blip r:embed="rId9" cstate="print"/>
            <a:srcRect l="7052" t="36901" r="10910"/>
            <a:stretch>
              <a:fillRect/>
            </a:stretch>
          </p:blipFill>
          <p:spPr bwMode="auto">
            <a:xfrm>
              <a:off x="3186635" y="4760166"/>
              <a:ext cx="3023636" cy="1754919"/>
            </a:xfrm>
            <a:prstGeom prst="rect">
              <a:avLst/>
            </a:prstGeom>
            <a:noFill/>
            <a:ln>
              <a:noFill/>
            </a:ln>
            <a:effectLst/>
          </p:spPr>
        </p:pic>
        <p:sp>
          <p:nvSpPr>
            <p:cNvPr id="25" name="ZoneTexte 24"/>
            <p:cNvSpPr txBox="1"/>
            <p:nvPr/>
          </p:nvSpPr>
          <p:spPr>
            <a:xfrm>
              <a:off x="3186561" y="4640126"/>
              <a:ext cx="3005865"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Galeries commerçantes</a:t>
              </a:r>
            </a:p>
          </p:txBody>
        </p:sp>
      </p:grpSp>
      <p:sp>
        <p:nvSpPr>
          <p:cNvPr id="27" name="ZoneTexte 26"/>
          <p:cNvSpPr txBox="1"/>
          <p:nvPr/>
        </p:nvSpPr>
        <p:spPr>
          <a:xfrm>
            <a:off x="9352855" y="4729486"/>
            <a:ext cx="2839145" cy="1969770"/>
          </a:xfrm>
          <a:prstGeom prst="rect">
            <a:avLst/>
          </a:prstGeom>
          <a:noFill/>
        </p:spPr>
        <p:txBody>
          <a:bodyPr wrap="square" lIns="0" tIns="0" rIns="0" bIns="0" rtlCol="0">
            <a:spAutoFit/>
          </a:bodyPr>
          <a:lstStyle/>
          <a:p>
            <a:pPr marL="285693" indent="-285693">
              <a:buClr>
                <a:srgbClr val="E6312E"/>
              </a:buClr>
              <a:buFont typeface="Arial" panose="020B0604020202020204" pitchFamily="34" charset="0"/>
              <a:buChar char="►"/>
            </a:pPr>
            <a:r>
              <a:rPr lang="fr-FR" sz="1600" dirty="0">
                <a:solidFill>
                  <a:srgbClr val="183D8A"/>
                </a:solidFill>
              </a:rPr>
              <a:t>Les commerces, vitrine de la destination</a:t>
            </a:r>
          </a:p>
          <a:p>
            <a:pPr marL="285693" indent="-285693">
              <a:buClr>
                <a:srgbClr val="E6312E"/>
              </a:buClr>
              <a:buFont typeface="Arial" panose="020B0604020202020204" pitchFamily="34" charset="0"/>
              <a:buChar char="►"/>
            </a:pPr>
            <a:r>
              <a:rPr lang="fr-FR" sz="1600" dirty="0" smtClean="0">
                <a:solidFill>
                  <a:srgbClr val="183D8A"/>
                </a:solidFill>
                <a:latin typeface="+mj-lt"/>
              </a:rPr>
              <a:t>Des </a:t>
            </a:r>
            <a:r>
              <a:rPr lang="fr-FR" sz="1600" dirty="0">
                <a:solidFill>
                  <a:srgbClr val="183D8A"/>
                </a:solidFill>
                <a:latin typeface="+mj-lt"/>
              </a:rPr>
              <a:t>enjeux </a:t>
            </a:r>
            <a:r>
              <a:rPr lang="fr-FR" sz="1600" dirty="0" smtClean="0">
                <a:solidFill>
                  <a:srgbClr val="183D8A"/>
                </a:solidFill>
                <a:latin typeface="+mj-lt"/>
              </a:rPr>
              <a:t>économiques</a:t>
            </a:r>
          </a:p>
          <a:p>
            <a:pPr marL="285693" indent="-285693">
              <a:buClr>
                <a:srgbClr val="E6312E"/>
              </a:buClr>
              <a:buFont typeface="Arial" panose="020B0604020202020204" pitchFamily="34" charset="0"/>
              <a:buChar char="►"/>
            </a:pPr>
            <a:r>
              <a:rPr lang="fr-FR" sz="1600" dirty="0" smtClean="0">
                <a:solidFill>
                  <a:srgbClr val="183D8A"/>
                </a:solidFill>
                <a:latin typeface="+mj-lt"/>
              </a:rPr>
              <a:t>Morcellement </a:t>
            </a:r>
            <a:r>
              <a:rPr lang="fr-FR" sz="1600" dirty="0">
                <a:solidFill>
                  <a:srgbClr val="183D8A"/>
                </a:solidFill>
                <a:latin typeface="+mj-lt"/>
              </a:rPr>
              <a:t>cadastral</a:t>
            </a:r>
          </a:p>
          <a:p>
            <a:pPr marL="285693" indent="-285693">
              <a:buClr>
                <a:srgbClr val="E6312E"/>
              </a:buClr>
              <a:buFont typeface="Arial" panose="020B0604020202020204" pitchFamily="34" charset="0"/>
              <a:buChar char="►"/>
            </a:pPr>
            <a:r>
              <a:rPr lang="fr-FR" sz="1600" dirty="0" smtClean="0">
                <a:solidFill>
                  <a:srgbClr val="183D8A"/>
                </a:solidFill>
                <a:latin typeface="+mj-lt"/>
              </a:rPr>
              <a:t>Sites occupés </a:t>
            </a:r>
            <a:r>
              <a:rPr lang="fr-FR" sz="1600" dirty="0">
                <a:solidFill>
                  <a:srgbClr val="183D8A"/>
                </a:solidFill>
                <a:latin typeface="+mj-lt"/>
              </a:rPr>
              <a:t>et divergences entre commerçants</a:t>
            </a:r>
          </a:p>
          <a:p>
            <a:pPr marL="285693" indent="-285693">
              <a:buClr>
                <a:srgbClr val="E6312E"/>
              </a:buClr>
              <a:buFont typeface="Arial" panose="020B0604020202020204" pitchFamily="34" charset="0"/>
              <a:buChar char="►"/>
            </a:pPr>
            <a:r>
              <a:rPr lang="fr-FR" sz="1600" dirty="0">
                <a:solidFill>
                  <a:srgbClr val="183D8A"/>
                </a:solidFill>
                <a:latin typeface="+mj-lt"/>
              </a:rPr>
              <a:t>gestion de l’interface espace publics/espace privé </a:t>
            </a:r>
          </a:p>
        </p:txBody>
      </p:sp>
      <p:pic>
        <p:nvPicPr>
          <p:cNvPr id="26" name="Image 25"/>
          <p:cNvPicPr>
            <a:picLocks noChangeAspect="1"/>
          </p:cNvPicPr>
          <p:nvPr/>
        </p:nvPicPr>
        <p:blipFill rotWithShape="1">
          <a:blip r:embed="rId10">
            <a:duotone>
              <a:schemeClr val="bg2">
                <a:shade val="45000"/>
                <a:satMod val="135000"/>
              </a:schemeClr>
              <a:prstClr val="white"/>
            </a:duotone>
          </a:blip>
          <a:srcRect r="1390"/>
          <a:stretch/>
        </p:blipFill>
        <p:spPr>
          <a:xfrm>
            <a:off x="3187140" y="4757132"/>
            <a:ext cx="3005864" cy="1742311"/>
          </a:xfrm>
          <a:prstGeom prst="rect">
            <a:avLst/>
          </a:prstGeom>
        </p:spPr>
      </p:pic>
      <p:sp>
        <p:nvSpPr>
          <p:cNvPr id="28" name="ZoneTexte 27"/>
          <p:cNvSpPr txBox="1"/>
          <p:nvPr/>
        </p:nvSpPr>
        <p:spPr>
          <a:xfrm>
            <a:off x="3207848" y="4637093"/>
            <a:ext cx="3041026" cy="707886"/>
          </a:xfrm>
          <a:prstGeom prst="rect">
            <a:avLst/>
          </a:prstGeom>
          <a:noFill/>
        </p:spPr>
        <p:txBody>
          <a:bodyPr wrap="square" rtlCol="0">
            <a:spAutoFit/>
          </a:bodyPr>
          <a:lstStyle/>
          <a:p>
            <a:pPr algn="ctr"/>
            <a:r>
              <a:rPr lang="fr-FR" sz="2000" b="1" dirty="0" smtClean="0">
                <a:solidFill>
                  <a:schemeClr val="bg1"/>
                </a:solidFill>
                <a:latin typeface="Bahnschrift Condensed" panose="020B0502040204020203" pitchFamily="34" charset="0"/>
              </a:rPr>
              <a:t>Stationnement</a:t>
            </a:r>
          </a:p>
          <a:p>
            <a:pPr algn="ctr"/>
            <a:r>
              <a:rPr lang="fr-FR" sz="2000" b="1" dirty="0">
                <a:solidFill>
                  <a:schemeClr val="bg1"/>
                </a:solidFill>
                <a:latin typeface="Bahnschrift Condensed" panose="020B0502040204020203" pitchFamily="34" charset="0"/>
              </a:rPr>
              <a:t>Espaces </a:t>
            </a:r>
            <a:r>
              <a:rPr lang="fr-FR" sz="2000" b="1" dirty="0" smtClean="0">
                <a:solidFill>
                  <a:schemeClr val="bg1"/>
                </a:solidFill>
                <a:latin typeface="Bahnschrift Condensed" panose="020B0502040204020203" pitchFamily="34" charset="0"/>
              </a:rPr>
              <a:t>publics</a:t>
            </a:r>
            <a:endParaRPr lang="fr-FR" sz="2000" b="1" dirty="0">
              <a:solidFill>
                <a:schemeClr val="bg1"/>
              </a:solidFill>
              <a:latin typeface="Bahnschrift Condensed" panose="020B0502040204020203" pitchFamily="34" charset="0"/>
            </a:endParaRPr>
          </a:p>
        </p:txBody>
      </p:sp>
      <p:pic>
        <p:nvPicPr>
          <p:cNvPr id="29" name="Image 28"/>
          <p:cNvPicPr>
            <a:picLocks noChangeAspect="1"/>
          </p:cNvPicPr>
          <p:nvPr/>
        </p:nvPicPr>
        <p:blipFill rotWithShape="1">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l="655" t="1179" r="655" b="14908"/>
          <a:stretch/>
        </p:blipFill>
        <p:spPr>
          <a:xfrm>
            <a:off x="1625" y="4768632"/>
            <a:ext cx="3041027" cy="1742310"/>
          </a:xfrm>
          <a:prstGeom prst="rect">
            <a:avLst/>
          </a:prstGeom>
        </p:spPr>
      </p:pic>
      <p:sp>
        <p:nvSpPr>
          <p:cNvPr id="30" name="ZoneTexte 29"/>
          <p:cNvSpPr txBox="1"/>
          <p:nvPr/>
        </p:nvSpPr>
        <p:spPr>
          <a:xfrm>
            <a:off x="1624" y="4648591"/>
            <a:ext cx="3041027" cy="400110"/>
          </a:xfrm>
          <a:prstGeom prst="rect">
            <a:avLst/>
          </a:prstGeom>
          <a:noFill/>
        </p:spPr>
        <p:txBody>
          <a:bodyPr wrap="square" rtlCol="0">
            <a:spAutoFit/>
          </a:bodyPr>
          <a:lstStyle/>
          <a:p>
            <a:pPr algn="ctr"/>
            <a:r>
              <a:rPr lang="fr-FR" sz="2000" b="1" dirty="0" smtClean="0">
                <a:solidFill>
                  <a:schemeClr val="bg1"/>
                </a:solidFill>
                <a:latin typeface="Bahnschrift Condensed" panose="020B0502040204020203" pitchFamily="34" charset="0"/>
              </a:rPr>
              <a:t>Hôtellerie de plein air (HPA)</a:t>
            </a:r>
            <a:endParaRPr lang="fr-FR" sz="2000" b="1" dirty="0">
              <a:solidFill>
                <a:schemeClr val="bg1"/>
              </a:solidFill>
              <a:latin typeface="Bahnschrift Condensed" panose="020B0502040204020203" pitchFamily="34" charset="0"/>
            </a:endParaRPr>
          </a:p>
        </p:txBody>
      </p:sp>
    </p:spTree>
    <p:extLst>
      <p:ext uri="{BB962C8B-B14F-4D97-AF65-F5344CB8AC3E}">
        <p14:creationId xmlns:p14="http://schemas.microsoft.com/office/powerpoint/2010/main" val="3428847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Foncier et l’immobilier : Quelles typologies / enjeux ?</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pic>
        <p:nvPicPr>
          <p:cNvPr id="31" name="Picture 2"/>
          <p:cNvPicPr>
            <a:picLocks noChangeAspect="1" noChangeArrowheads="1"/>
          </p:cNvPicPr>
          <p:nvPr/>
        </p:nvPicPr>
        <p:blipFill>
          <a:blip r:embed="rId3" cstate="print"/>
          <a:srcRect l="23819" t="18219" r="976" b="12041"/>
          <a:stretch>
            <a:fillRect/>
          </a:stretch>
        </p:blipFill>
        <p:spPr bwMode="auto">
          <a:xfrm>
            <a:off x="2204" y="1036891"/>
            <a:ext cx="3041027" cy="1734584"/>
          </a:xfrm>
          <a:prstGeom prst="rect">
            <a:avLst/>
          </a:prstGeom>
          <a:noFill/>
          <a:ln w="9525">
            <a:noFill/>
            <a:miter lim="800000"/>
            <a:headEnd/>
            <a:tailEnd/>
          </a:ln>
          <a:effectLst/>
        </p:spPr>
      </p:pic>
      <p:pic>
        <p:nvPicPr>
          <p:cNvPr id="34" name="Picture 2"/>
          <p:cNvPicPr>
            <a:picLocks noChangeAspect="1" noChangeArrowheads="1"/>
          </p:cNvPicPr>
          <p:nvPr/>
        </p:nvPicPr>
        <p:blipFill>
          <a:blip r:embed="rId4" cstate="print"/>
          <a:srcRect l="23425" t="15120" r="10554" b="23921"/>
          <a:stretch>
            <a:fillRect/>
          </a:stretch>
        </p:blipFill>
        <p:spPr bwMode="auto">
          <a:xfrm>
            <a:off x="2784" y="2894646"/>
            <a:ext cx="3040447" cy="1745449"/>
          </a:xfrm>
          <a:prstGeom prst="rect">
            <a:avLst/>
          </a:prstGeom>
          <a:noFill/>
          <a:ln w="9525">
            <a:noFill/>
            <a:miter lim="800000"/>
            <a:headEnd/>
            <a:tailEnd/>
          </a:ln>
          <a:effectLst/>
        </p:spPr>
      </p:pic>
      <p:pic>
        <p:nvPicPr>
          <p:cNvPr id="36" name="Picture 2" descr="Résultat de recherche d'images pour &quot;les bronzés font du ski scrabble&quot;"/>
          <p:cNvPicPr>
            <a:picLocks noChangeAspect="1" noChangeArrowheads="1"/>
          </p:cNvPicPr>
          <p:nvPr/>
        </p:nvPicPr>
        <p:blipFill>
          <a:blip r:embed="rId5" cstate="print"/>
          <a:srcRect l="12048" t="916" r="4635" b="14318"/>
          <a:stretch>
            <a:fillRect/>
          </a:stretch>
        </p:blipFill>
        <p:spPr bwMode="auto">
          <a:xfrm>
            <a:off x="6329820" y="1036891"/>
            <a:ext cx="3005790" cy="1734584"/>
          </a:xfrm>
          <a:prstGeom prst="rect">
            <a:avLst/>
          </a:prstGeom>
          <a:noFill/>
          <a:effectLst/>
        </p:spPr>
      </p:pic>
      <p:pic>
        <p:nvPicPr>
          <p:cNvPr id="38" name="Image 37" descr="Image1.jpg"/>
          <p:cNvPicPr>
            <a:picLocks noChangeAspect="1"/>
          </p:cNvPicPr>
          <p:nvPr/>
        </p:nvPicPr>
        <p:blipFill>
          <a:blip r:embed="rId6" cstate="print"/>
          <a:srcRect t="9153" b="5457"/>
          <a:stretch>
            <a:fillRect/>
          </a:stretch>
        </p:blipFill>
        <p:spPr>
          <a:xfrm>
            <a:off x="3192410" y="2898578"/>
            <a:ext cx="3018439" cy="1741884"/>
          </a:xfrm>
          <a:prstGeom prst="rect">
            <a:avLst/>
          </a:prstGeom>
          <a:effectLst/>
        </p:spPr>
      </p:pic>
      <p:pic>
        <p:nvPicPr>
          <p:cNvPr id="3" name="Image 2"/>
          <p:cNvPicPr>
            <a:picLocks noChangeAspect="1"/>
          </p:cNvPicPr>
          <p:nvPr/>
        </p:nvPicPr>
        <p:blipFill rotWithShape="1">
          <a:blip r:embed="rId7"/>
          <a:srcRect l="11413" t="7507" r="15744"/>
          <a:stretch/>
        </p:blipFill>
        <p:spPr>
          <a:xfrm>
            <a:off x="6329820" y="2895083"/>
            <a:ext cx="3005790" cy="1749302"/>
          </a:xfrm>
          <a:prstGeom prst="rect">
            <a:avLst/>
          </a:prstGeom>
        </p:spPr>
      </p:pic>
      <p:pic>
        <p:nvPicPr>
          <p:cNvPr id="15" name="Picture 2" descr="RÃ©sultat de recherche d'images pour &quot;village vacance&quot;">
            <a:extLst>
              <a:ext uri="{FF2B5EF4-FFF2-40B4-BE49-F238E27FC236}">
                <a16:creationId xmlns:a16="http://schemas.microsoft.com/office/drawing/2014/main" id="{3C1466A9-49C4-4EF2-A401-E5FBF2A8EF3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8705" r="41664" b="6811"/>
          <a:stretch/>
        </p:blipFill>
        <p:spPr bwMode="auto">
          <a:xfrm>
            <a:off x="3187214" y="1044818"/>
            <a:ext cx="3005790" cy="172779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205" y="913720"/>
            <a:ext cx="3041026"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Hôtels</a:t>
            </a:r>
          </a:p>
        </p:txBody>
      </p:sp>
      <p:sp>
        <p:nvSpPr>
          <p:cNvPr id="19" name="ZoneTexte 18"/>
          <p:cNvSpPr txBox="1"/>
          <p:nvPr/>
        </p:nvSpPr>
        <p:spPr>
          <a:xfrm>
            <a:off x="3187140" y="913720"/>
            <a:ext cx="3005865"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Centres &amp; Villages de Vacances</a:t>
            </a:r>
          </a:p>
        </p:txBody>
      </p:sp>
      <p:sp>
        <p:nvSpPr>
          <p:cNvPr id="20" name="ZoneTexte 19"/>
          <p:cNvSpPr txBox="1"/>
          <p:nvPr/>
        </p:nvSpPr>
        <p:spPr>
          <a:xfrm>
            <a:off x="6329820" y="920035"/>
            <a:ext cx="3005790"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Multipropriétés</a:t>
            </a:r>
          </a:p>
        </p:txBody>
      </p:sp>
      <p:sp>
        <p:nvSpPr>
          <p:cNvPr id="21" name="ZoneTexte 20"/>
          <p:cNvSpPr txBox="1"/>
          <p:nvPr/>
        </p:nvSpPr>
        <p:spPr>
          <a:xfrm>
            <a:off x="2205" y="2772610"/>
            <a:ext cx="3041026"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Résidences de Tourisme</a:t>
            </a:r>
          </a:p>
        </p:txBody>
      </p:sp>
      <p:sp>
        <p:nvSpPr>
          <p:cNvPr id="22" name="ZoneTexte 21"/>
          <p:cNvSpPr txBox="1"/>
          <p:nvPr/>
        </p:nvSpPr>
        <p:spPr>
          <a:xfrm>
            <a:off x="3187140" y="2772610"/>
            <a:ext cx="3005865"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Copropriétés traditionnelles</a:t>
            </a:r>
          </a:p>
        </p:txBody>
      </p:sp>
      <p:sp>
        <p:nvSpPr>
          <p:cNvPr id="23" name="ZoneTexte 22"/>
          <p:cNvSpPr txBox="1"/>
          <p:nvPr/>
        </p:nvSpPr>
        <p:spPr>
          <a:xfrm>
            <a:off x="6329820" y="2778925"/>
            <a:ext cx="3005790"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Logements insolites</a:t>
            </a:r>
          </a:p>
        </p:txBody>
      </p:sp>
      <p:pic>
        <p:nvPicPr>
          <p:cNvPr id="27" name="Image 26"/>
          <p:cNvPicPr>
            <a:picLocks noChangeAspect="1"/>
          </p:cNvPicPr>
          <p:nvPr/>
        </p:nvPicPr>
        <p:blipFill rotWithShape="1">
          <a:blip r:embed="rId9"/>
          <a:srcRect r="1390"/>
          <a:stretch/>
        </p:blipFill>
        <p:spPr>
          <a:xfrm>
            <a:off x="3186561" y="4768631"/>
            <a:ext cx="3005865" cy="1742311"/>
          </a:xfrm>
          <a:prstGeom prst="rect">
            <a:avLst/>
          </a:prstGeom>
        </p:spPr>
      </p:pic>
      <p:sp>
        <p:nvSpPr>
          <p:cNvPr id="28" name="ZoneTexte 27"/>
          <p:cNvSpPr txBox="1"/>
          <p:nvPr/>
        </p:nvSpPr>
        <p:spPr>
          <a:xfrm>
            <a:off x="3207271" y="4648591"/>
            <a:ext cx="3041026" cy="707886"/>
          </a:xfrm>
          <a:prstGeom prst="rect">
            <a:avLst/>
          </a:prstGeom>
          <a:noFill/>
        </p:spPr>
        <p:txBody>
          <a:bodyPr wrap="square" rtlCol="0">
            <a:spAutoFit/>
          </a:bodyPr>
          <a:lstStyle/>
          <a:p>
            <a:pPr algn="ctr"/>
            <a:r>
              <a:rPr lang="fr-FR" sz="2000" b="1" dirty="0" smtClean="0">
                <a:solidFill>
                  <a:schemeClr val="bg1"/>
                </a:solidFill>
                <a:latin typeface="Bahnschrift Condensed" panose="020B0502040204020203" pitchFamily="34" charset="0"/>
              </a:rPr>
              <a:t>Stationnement</a:t>
            </a:r>
          </a:p>
          <a:p>
            <a:pPr algn="ctr"/>
            <a:r>
              <a:rPr lang="fr-FR" sz="2000" b="1" dirty="0" smtClean="0">
                <a:solidFill>
                  <a:schemeClr val="bg1"/>
                </a:solidFill>
                <a:latin typeface="Bahnschrift Condensed" panose="020B0502040204020203" pitchFamily="34" charset="0"/>
              </a:rPr>
              <a:t>Espaces publics</a:t>
            </a:r>
            <a:endParaRPr lang="fr-FR" sz="2000" b="1" dirty="0">
              <a:solidFill>
                <a:schemeClr val="bg1"/>
              </a:solidFill>
              <a:latin typeface="Bahnschrift Condensed" panose="020B0502040204020203" pitchFamily="34" charset="0"/>
            </a:endParaRPr>
          </a:p>
        </p:txBody>
      </p:sp>
      <p:grpSp>
        <p:nvGrpSpPr>
          <p:cNvPr id="29" name="Groupe 28"/>
          <p:cNvGrpSpPr/>
          <p:nvPr/>
        </p:nvGrpSpPr>
        <p:grpSpPr>
          <a:xfrm>
            <a:off x="6329146" y="4640126"/>
            <a:ext cx="3023710" cy="1874959"/>
            <a:chOff x="3186561" y="4640126"/>
            <a:chExt cx="3023710" cy="1874959"/>
          </a:xfrm>
        </p:grpSpPr>
        <p:pic>
          <p:nvPicPr>
            <p:cNvPr id="30" name="Picture 4" descr="Résultat de recherche d'images pour &quot;Galerie commerçante les menuires&quot;"/>
            <p:cNvPicPr>
              <a:picLocks noChangeAspect="1" noChangeArrowheads="1"/>
            </p:cNvPicPr>
            <p:nvPr/>
          </p:nvPicPr>
          <p:blipFill>
            <a:blip r:embed="rId10" cstate="print"/>
            <a:srcRect l="7052" t="36901" r="10910"/>
            <a:stretch>
              <a:fillRect/>
            </a:stretch>
          </p:blipFill>
          <p:spPr bwMode="auto">
            <a:xfrm>
              <a:off x="3186635" y="4760166"/>
              <a:ext cx="3023636" cy="1754919"/>
            </a:xfrm>
            <a:prstGeom prst="rect">
              <a:avLst/>
            </a:prstGeom>
            <a:noFill/>
            <a:ln>
              <a:noFill/>
            </a:ln>
            <a:effectLst/>
          </p:spPr>
        </p:pic>
        <p:sp>
          <p:nvSpPr>
            <p:cNvPr id="37" name="ZoneTexte 36"/>
            <p:cNvSpPr txBox="1"/>
            <p:nvPr/>
          </p:nvSpPr>
          <p:spPr>
            <a:xfrm>
              <a:off x="3186561" y="4640126"/>
              <a:ext cx="3005865"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Galeries commerçantes</a:t>
              </a:r>
            </a:p>
          </p:txBody>
        </p:sp>
      </p:grpSp>
      <p:pic>
        <p:nvPicPr>
          <p:cNvPr id="39" name="Image 38"/>
          <p:cNvPicPr>
            <a:picLocks noChangeAspect="1"/>
          </p:cNvPicPr>
          <p:nvPr/>
        </p:nvPicPr>
        <p:blipFill rotWithShape="1">
          <a:blip r:embed="rId11" cstate="print">
            <a:extLst>
              <a:ext uri="{28A0092B-C50C-407E-A947-70E740481C1C}">
                <a14:useLocalDpi xmlns:a14="http://schemas.microsoft.com/office/drawing/2010/main" val="0"/>
              </a:ext>
            </a:extLst>
          </a:blip>
          <a:srcRect l="655" t="1179" r="655" b="14908"/>
          <a:stretch/>
        </p:blipFill>
        <p:spPr>
          <a:xfrm>
            <a:off x="1625" y="4768632"/>
            <a:ext cx="3041027" cy="1742310"/>
          </a:xfrm>
          <a:prstGeom prst="rect">
            <a:avLst/>
          </a:prstGeom>
        </p:spPr>
      </p:pic>
      <p:sp>
        <p:nvSpPr>
          <p:cNvPr id="41" name="ZoneTexte 40"/>
          <p:cNvSpPr txBox="1"/>
          <p:nvPr/>
        </p:nvSpPr>
        <p:spPr>
          <a:xfrm>
            <a:off x="1624" y="4648591"/>
            <a:ext cx="3041027" cy="400110"/>
          </a:xfrm>
          <a:prstGeom prst="rect">
            <a:avLst/>
          </a:prstGeom>
          <a:noFill/>
        </p:spPr>
        <p:txBody>
          <a:bodyPr wrap="square" rtlCol="0">
            <a:spAutoFit/>
          </a:bodyPr>
          <a:lstStyle/>
          <a:p>
            <a:pPr algn="ctr"/>
            <a:r>
              <a:rPr lang="fr-FR" sz="2000" b="1" dirty="0" smtClean="0">
                <a:solidFill>
                  <a:schemeClr val="bg1"/>
                </a:solidFill>
                <a:latin typeface="Bahnschrift Condensed" panose="020B0502040204020203" pitchFamily="34" charset="0"/>
              </a:rPr>
              <a:t>Hôtellerie de plein air (HPA)</a:t>
            </a:r>
            <a:endParaRPr lang="fr-FR" sz="2000" b="1" dirty="0">
              <a:solidFill>
                <a:schemeClr val="bg1"/>
              </a:solidFill>
              <a:latin typeface="Bahnschrift Condensed" panose="020B0502040204020203" pitchFamily="34" charset="0"/>
            </a:endParaRPr>
          </a:p>
        </p:txBody>
      </p:sp>
    </p:spTree>
    <p:extLst>
      <p:ext uri="{BB962C8B-B14F-4D97-AF65-F5344CB8AC3E}">
        <p14:creationId xmlns:p14="http://schemas.microsoft.com/office/powerpoint/2010/main" val="245737083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5B5C2C8-CB7A-4CD8-9778-25042B0FCD84}"/>
              </a:ext>
            </a:extLst>
          </p:cNvPr>
          <p:cNvSpPr txBox="1"/>
          <p:nvPr/>
        </p:nvSpPr>
        <p:spPr>
          <a:xfrm>
            <a:off x="0" y="2562543"/>
            <a:ext cx="7053943" cy="2246769"/>
          </a:xfrm>
          <a:prstGeom prst="rect">
            <a:avLst/>
          </a:prstGeom>
          <a:noFill/>
        </p:spPr>
        <p:txBody>
          <a:bodyPr wrap="square" rtlCol="0">
            <a:spAutoFit/>
          </a:bodyPr>
          <a:lstStyle/>
          <a:p>
            <a:pPr algn="r"/>
            <a:r>
              <a:rPr lang="fr-FR" sz="6000" b="1" cap="all" dirty="0" smtClean="0"/>
              <a:t>Séance plénière</a:t>
            </a:r>
            <a:endParaRPr lang="fr-FR" sz="6000" b="1" cap="all" dirty="0"/>
          </a:p>
          <a:p>
            <a:pPr algn="r"/>
            <a:r>
              <a:rPr lang="fr-FR" sz="4000" b="1" cap="all" dirty="0" smtClean="0">
                <a:solidFill>
                  <a:schemeClr val="tx1">
                    <a:lumMod val="65000"/>
                    <a:lumOff val="35000"/>
                  </a:schemeClr>
                </a:solidFill>
                <a:latin typeface="+mj-lt"/>
              </a:rPr>
              <a:t>Comprendre les liens entre tourisme et foncier</a:t>
            </a:r>
            <a:endParaRPr lang="fr-FR" sz="4000" b="1" cap="all" dirty="0">
              <a:solidFill>
                <a:schemeClr val="tx1">
                  <a:lumMod val="65000"/>
                  <a:lumOff val="35000"/>
                </a:schemeClr>
              </a:solidFill>
              <a:latin typeface="+mj-lt"/>
            </a:endParaRPr>
          </a:p>
        </p:txBody>
      </p:sp>
      <p:pic>
        <p:nvPicPr>
          <p:cNvPr id="15" name="Image 14">
            <a:extLst>
              <a:ext uri="{FF2B5EF4-FFF2-40B4-BE49-F238E27FC236}">
                <a16:creationId xmlns:a16="http://schemas.microsoft.com/office/drawing/2014/main" id="{66034D31-EFB6-4F53-93B3-C87C53E0FD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976" y="566057"/>
            <a:ext cx="2488165" cy="899886"/>
          </a:xfrm>
          <a:prstGeom prst="rect">
            <a:avLst/>
          </a:prstGeom>
        </p:spPr>
      </p:pic>
      <p:grpSp>
        <p:nvGrpSpPr>
          <p:cNvPr id="25" name="Groupe 24">
            <a:extLst>
              <a:ext uri="{FF2B5EF4-FFF2-40B4-BE49-F238E27FC236}">
                <a16:creationId xmlns:a16="http://schemas.microsoft.com/office/drawing/2014/main" id="{56EF8D20-5201-4722-BF91-4E0C35B33C57}"/>
              </a:ext>
            </a:extLst>
          </p:cNvPr>
          <p:cNvGrpSpPr/>
          <p:nvPr/>
        </p:nvGrpSpPr>
        <p:grpSpPr>
          <a:xfrm>
            <a:off x="8984341" y="1"/>
            <a:ext cx="3207659" cy="6858000"/>
            <a:chOff x="8984341" y="420914"/>
            <a:chExt cx="3207659" cy="6082797"/>
          </a:xfrm>
        </p:grpSpPr>
        <p:sp>
          <p:nvSpPr>
            <p:cNvPr id="13" name="Rectangle 12">
              <a:extLst>
                <a:ext uri="{FF2B5EF4-FFF2-40B4-BE49-F238E27FC236}">
                  <a16:creationId xmlns:a16="http://schemas.microsoft.com/office/drawing/2014/main" id="{50E88F9F-A2FB-4DFC-B4E0-8D5CCA8168FF}"/>
                </a:ext>
              </a:extLst>
            </p:cNvPr>
            <p:cNvSpPr/>
            <p:nvPr/>
          </p:nvSpPr>
          <p:spPr>
            <a:xfrm>
              <a:off x="8984343" y="420914"/>
              <a:ext cx="3207657" cy="6082797"/>
            </a:xfrm>
            <a:prstGeom prst="rect">
              <a:avLst/>
            </a:prstGeom>
            <a:solidFill>
              <a:srgbClr val="10AAB6">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p:txBody>
        </p:sp>
        <p:pic>
          <p:nvPicPr>
            <p:cNvPr id="20" name="Image 19">
              <a:extLst>
                <a:ext uri="{FF2B5EF4-FFF2-40B4-BE49-F238E27FC236}">
                  <a16:creationId xmlns:a16="http://schemas.microsoft.com/office/drawing/2014/main" id="{F56E46CF-B555-4B73-B4B7-142FC40E9B7D}"/>
                </a:ext>
              </a:extLst>
            </p:cNvPr>
            <p:cNvPicPr>
              <a:picLocks noChangeAspect="1"/>
            </p:cNvPicPr>
            <p:nvPr/>
          </p:nvPicPr>
          <p:blipFill rotWithShape="1">
            <a:blip r:embed="rId3"/>
            <a:srcRect l="3421" r="3421" b="59586"/>
            <a:stretch/>
          </p:blipFill>
          <p:spPr>
            <a:xfrm>
              <a:off x="8984342" y="5787594"/>
              <a:ext cx="3207657" cy="716117"/>
            </a:xfrm>
            <a:prstGeom prst="rect">
              <a:avLst/>
            </a:prstGeom>
          </p:spPr>
        </p:pic>
        <p:sp>
          <p:nvSpPr>
            <p:cNvPr id="22" name="ZoneTexte 21">
              <a:extLst>
                <a:ext uri="{FF2B5EF4-FFF2-40B4-BE49-F238E27FC236}">
                  <a16:creationId xmlns:a16="http://schemas.microsoft.com/office/drawing/2014/main" id="{CE5A3EA9-CA41-4918-9E22-233FC58F4671}"/>
                </a:ext>
              </a:extLst>
            </p:cNvPr>
            <p:cNvSpPr txBox="1"/>
            <p:nvPr/>
          </p:nvSpPr>
          <p:spPr>
            <a:xfrm>
              <a:off x="8984341" y="4914022"/>
              <a:ext cx="3207659" cy="737064"/>
            </a:xfrm>
            <a:prstGeom prst="rect">
              <a:avLst/>
            </a:prstGeom>
            <a:noFill/>
          </p:spPr>
          <p:txBody>
            <a:bodyPr wrap="square" rtlCol="0">
              <a:spAutoFit/>
            </a:bodyPr>
            <a:lstStyle/>
            <a:p>
              <a:pPr algn="ctr"/>
              <a:r>
                <a:rPr lang="fr-FR" sz="2400" b="1" cap="all" dirty="0">
                  <a:solidFill>
                    <a:srgbClr val="10AAB6"/>
                  </a:solidFill>
                </a:rPr>
                <a:t>Colloque national | tourisme </a:t>
              </a:r>
              <a:r>
                <a:rPr lang="fr-FR" sz="2400" b="1" cap="all" dirty="0" smtClean="0">
                  <a:solidFill>
                    <a:srgbClr val="10AAB6"/>
                  </a:solidFill>
                </a:rPr>
                <a:t>&amp; </a:t>
              </a:r>
              <a:r>
                <a:rPr lang="fr-FR" sz="2400" b="1" cap="all" dirty="0">
                  <a:solidFill>
                    <a:srgbClr val="10AAB6"/>
                  </a:solidFill>
                </a:rPr>
                <a:t>foncier</a:t>
              </a:r>
              <a:endParaRPr lang="fr-FR" sz="2400" b="1" cap="all" dirty="0">
                <a:solidFill>
                  <a:srgbClr val="10AAB6"/>
                </a:solidFill>
                <a:latin typeface="+mj-lt"/>
              </a:endParaRPr>
            </a:p>
          </p:txBody>
        </p:sp>
      </p:grpSp>
      <p:cxnSp>
        <p:nvCxnSpPr>
          <p:cNvPr id="23" name="Connecteur droit 22">
            <a:extLst>
              <a:ext uri="{FF2B5EF4-FFF2-40B4-BE49-F238E27FC236}">
                <a16:creationId xmlns:a16="http://schemas.microsoft.com/office/drawing/2014/main" id="{4C561BD2-D554-41D7-904F-B25A3154C2C1}"/>
              </a:ext>
            </a:extLst>
          </p:cNvPr>
          <p:cNvCxnSpPr>
            <a:cxnSpLocks/>
          </p:cNvCxnSpPr>
          <p:nvPr/>
        </p:nvCxnSpPr>
        <p:spPr>
          <a:xfrm>
            <a:off x="5689600" y="4914022"/>
            <a:ext cx="1262743" cy="0"/>
          </a:xfrm>
          <a:prstGeom prst="line">
            <a:avLst/>
          </a:prstGeom>
          <a:ln w="82550">
            <a:solidFill>
              <a:srgbClr val="EB5C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14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Foncier et l’immobilier : des régions qui se positionnent…</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sp>
        <p:nvSpPr>
          <p:cNvPr id="5" name="ZoneTexte 4"/>
          <p:cNvSpPr txBox="1"/>
          <p:nvPr/>
        </p:nvSpPr>
        <p:spPr>
          <a:xfrm>
            <a:off x="1543156" y="922188"/>
            <a:ext cx="3041026"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Hôtels</a:t>
            </a:r>
          </a:p>
        </p:txBody>
      </p:sp>
      <p:sp>
        <p:nvSpPr>
          <p:cNvPr id="19" name="ZoneTexte 18"/>
          <p:cNvSpPr txBox="1"/>
          <p:nvPr/>
        </p:nvSpPr>
        <p:spPr>
          <a:xfrm>
            <a:off x="4728091" y="922188"/>
            <a:ext cx="3005865"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Centres &amp; Villages de Vacances</a:t>
            </a:r>
          </a:p>
        </p:txBody>
      </p:sp>
      <p:sp>
        <p:nvSpPr>
          <p:cNvPr id="20" name="ZoneTexte 19"/>
          <p:cNvSpPr txBox="1"/>
          <p:nvPr/>
        </p:nvSpPr>
        <p:spPr>
          <a:xfrm>
            <a:off x="7913629" y="928503"/>
            <a:ext cx="3005790"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Multipropriétés</a:t>
            </a:r>
          </a:p>
        </p:txBody>
      </p:sp>
      <p:pic>
        <p:nvPicPr>
          <p:cNvPr id="8" name="Image 7"/>
          <p:cNvPicPr>
            <a:picLocks noChangeAspect="1"/>
          </p:cNvPicPr>
          <p:nvPr/>
        </p:nvPicPr>
        <p:blipFill rotWithShape="1">
          <a:blip r:embed="rId3"/>
          <a:srcRect t="13499" b="10002"/>
          <a:stretch/>
        </p:blipFill>
        <p:spPr>
          <a:xfrm>
            <a:off x="552667" y="909303"/>
            <a:ext cx="2856839" cy="1223853"/>
          </a:xfrm>
          <a:prstGeom prst="rect">
            <a:avLst/>
          </a:prstGeom>
        </p:spPr>
      </p:pic>
      <p:sp>
        <p:nvSpPr>
          <p:cNvPr id="16" name="ZoneTexte 15"/>
          <p:cNvSpPr txBox="1"/>
          <p:nvPr/>
        </p:nvSpPr>
        <p:spPr>
          <a:xfrm>
            <a:off x="768642" y="2202892"/>
            <a:ext cx="11230699" cy="1261592"/>
          </a:xfrm>
          <a:prstGeom prst="rect">
            <a:avLst/>
          </a:prstGeom>
          <a:noFill/>
        </p:spPr>
        <p:txBody>
          <a:bodyPr wrap="square" lIns="0" tIns="0" rIns="0" bIns="0" rtlCol="0">
            <a:spAutoFit/>
          </a:bodyPr>
          <a:lstStyle/>
          <a:p>
            <a:pPr marL="285693" indent="-285693">
              <a:buClr>
                <a:srgbClr val="E6312E"/>
              </a:buClr>
              <a:buFont typeface="Arial" panose="020B0604020202020204" pitchFamily="34" charset="0"/>
              <a:buChar char="►"/>
            </a:pPr>
            <a:r>
              <a:rPr lang="fr-FR" b="1" dirty="0">
                <a:solidFill>
                  <a:srgbClr val="183D8A"/>
                </a:solidFill>
                <a:latin typeface="+mj-lt"/>
              </a:rPr>
              <a:t>Accompagnement financier à l’investissement pour aider au logement des saisonniers</a:t>
            </a:r>
          </a:p>
          <a:p>
            <a:pPr marL="829835" lvl="1" indent="-285693">
              <a:buClr>
                <a:srgbClr val="E6312E"/>
              </a:buClr>
              <a:buFont typeface="Arial" panose="020B0604020202020204" pitchFamily="34" charset="0"/>
              <a:buChar char="•"/>
            </a:pPr>
            <a:r>
              <a:rPr lang="fr-FR" sz="1600" dirty="0">
                <a:solidFill>
                  <a:srgbClr val="183D8A"/>
                </a:solidFill>
                <a:latin typeface="+mj-lt"/>
              </a:rPr>
              <a:t>Création ou réhabilitation d’hébergements</a:t>
            </a:r>
          </a:p>
          <a:p>
            <a:pPr lvl="1">
              <a:buClr>
                <a:srgbClr val="E6312E"/>
              </a:buClr>
              <a:tabLst>
                <a:tab pos="807876" algn="l"/>
              </a:tabLst>
            </a:pPr>
            <a:r>
              <a:rPr lang="fr-FR" sz="1600" dirty="0">
                <a:solidFill>
                  <a:srgbClr val="183D8A"/>
                </a:solidFill>
                <a:latin typeface="+mj-lt"/>
              </a:rPr>
              <a:t>	(40% du coût d’acquisition – max 400 k€ / 40% des travaux – max 400 k€)</a:t>
            </a:r>
          </a:p>
          <a:p>
            <a:pPr marL="829835" lvl="1" indent="-285693">
              <a:buClr>
                <a:srgbClr val="E6312E"/>
              </a:buClr>
              <a:buFont typeface="Arial" panose="020B0604020202020204" pitchFamily="34" charset="0"/>
              <a:buChar char="•"/>
            </a:pPr>
            <a:r>
              <a:rPr lang="fr-FR" sz="1600" dirty="0">
                <a:solidFill>
                  <a:srgbClr val="183D8A"/>
                </a:solidFill>
                <a:latin typeface="+mj-lt"/>
              </a:rPr>
              <a:t>Aide à l’aménagement des aires de structures légères</a:t>
            </a:r>
          </a:p>
          <a:p>
            <a:pPr lvl="1">
              <a:buClr>
                <a:srgbClr val="E6312E"/>
              </a:buClr>
              <a:tabLst>
                <a:tab pos="807876" algn="l"/>
              </a:tabLst>
            </a:pPr>
            <a:r>
              <a:rPr lang="fr-FR" sz="1600" dirty="0">
                <a:solidFill>
                  <a:srgbClr val="183D8A"/>
                </a:solidFill>
                <a:latin typeface="+mj-lt"/>
              </a:rPr>
              <a:t>	(80% des travaux – max 80 k€)</a:t>
            </a:r>
          </a:p>
        </p:txBody>
      </p:sp>
      <p:sp>
        <p:nvSpPr>
          <p:cNvPr id="17" name="ZoneTexte 16"/>
          <p:cNvSpPr txBox="1"/>
          <p:nvPr/>
        </p:nvSpPr>
        <p:spPr>
          <a:xfrm>
            <a:off x="768642" y="3581107"/>
            <a:ext cx="11230698" cy="1261592"/>
          </a:xfrm>
          <a:prstGeom prst="rect">
            <a:avLst/>
          </a:prstGeom>
          <a:noFill/>
        </p:spPr>
        <p:txBody>
          <a:bodyPr wrap="square" lIns="0" tIns="0" rIns="0" bIns="0" rtlCol="0">
            <a:spAutoFit/>
          </a:bodyPr>
          <a:lstStyle/>
          <a:p>
            <a:pPr marL="285693" indent="-285693">
              <a:buClr>
                <a:srgbClr val="E6312E"/>
              </a:buClr>
              <a:buFont typeface="Arial" panose="020B0604020202020204" pitchFamily="34" charset="0"/>
              <a:buChar char="►"/>
            </a:pPr>
            <a:r>
              <a:rPr lang="fr-FR" b="1" dirty="0">
                <a:solidFill>
                  <a:srgbClr val="183D8A"/>
                </a:solidFill>
                <a:latin typeface="+mj-lt"/>
              </a:rPr>
              <a:t>Accompagnement financier à l’investissement pour aider les centres de vacances</a:t>
            </a:r>
          </a:p>
          <a:p>
            <a:pPr marL="829835" lvl="1" indent="-285693">
              <a:buClr>
                <a:srgbClr val="E6312E"/>
              </a:buClr>
              <a:buFont typeface="Arial" panose="020B0604020202020204" pitchFamily="34" charset="0"/>
              <a:buChar char="•"/>
            </a:pPr>
            <a:r>
              <a:rPr lang="fr-FR" sz="1600" dirty="0">
                <a:solidFill>
                  <a:srgbClr val="183D8A"/>
                </a:solidFill>
                <a:latin typeface="+mj-lt"/>
              </a:rPr>
              <a:t>Acquisition et/ou pré-aménagement du foncier (traitement de la friche)</a:t>
            </a:r>
          </a:p>
          <a:p>
            <a:pPr lvl="1">
              <a:buClr>
                <a:srgbClr val="E6312E"/>
              </a:buClr>
              <a:tabLst>
                <a:tab pos="807876" algn="l"/>
              </a:tabLst>
            </a:pPr>
            <a:r>
              <a:rPr lang="fr-FR" sz="1600" dirty="0">
                <a:solidFill>
                  <a:srgbClr val="183D8A"/>
                </a:solidFill>
                <a:latin typeface="+mj-lt"/>
              </a:rPr>
              <a:t>	(40% du coût d’acquisition – max 400 k€ et/ou 40% du pré-aménagement – max 400 k€)</a:t>
            </a:r>
          </a:p>
          <a:p>
            <a:pPr marL="829835" lvl="1" indent="-285693">
              <a:buClr>
                <a:srgbClr val="E6312E"/>
              </a:buClr>
              <a:buFont typeface="Arial" panose="020B0604020202020204" pitchFamily="34" charset="0"/>
              <a:buChar char="•"/>
            </a:pPr>
            <a:r>
              <a:rPr lang="fr-FR" sz="1600" dirty="0">
                <a:solidFill>
                  <a:srgbClr val="183D8A"/>
                </a:solidFill>
                <a:latin typeface="+mj-lt"/>
              </a:rPr>
              <a:t>Aide aux travaux</a:t>
            </a:r>
          </a:p>
          <a:p>
            <a:pPr lvl="1">
              <a:buClr>
                <a:srgbClr val="E6312E"/>
              </a:buClr>
              <a:tabLst>
                <a:tab pos="807876" algn="l"/>
              </a:tabLst>
            </a:pPr>
            <a:r>
              <a:rPr lang="fr-FR" sz="1600" dirty="0">
                <a:solidFill>
                  <a:srgbClr val="183D8A"/>
                </a:solidFill>
                <a:latin typeface="+mj-lt"/>
              </a:rPr>
              <a:t>	(30% des travaux – max 250 k€ + bonus 150 k€ si accueil de classes de neige)</a:t>
            </a:r>
          </a:p>
        </p:txBody>
      </p:sp>
      <p:sp>
        <p:nvSpPr>
          <p:cNvPr id="18" name="ZoneTexte 17"/>
          <p:cNvSpPr txBox="1"/>
          <p:nvPr/>
        </p:nvSpPr>
        <p:spPr>
          <a:xfrm>
            <a:off x="768641" y="4940818"/>
            <a:ext cx="11230698" cy="1753920"/>
          </a:xfrm>
          <a:prstGeom prst="rect">
            <a:avLst/>
          </a:prstGeom>
          <a:noFill/>
        </p:spPr>
        <p:txBody>
          <a:bodyPr wrap="square" lIns="0" tIns="0" rIns="0" bIns="0" rtlCol="0">
            <a:spAutoFit/>
          </a:bodyPr>
          <a:lstStyle/>
          <a:p>
            <a:pPr marL="285693" indent="-285693">
              <a:buClr>
                <a:srgbClr val="E6312E"/>
              </a:buClr>
              <a:buFont typeface="Arial" panose="020B0604020202020204" pitchFamily="34" charset="0"/>
              <a:buChar char="►"/>
            </a:pPr>
            <a:r>
              <a:rPr lang="fr-FR" b="1" dirty="0">
                <a:solidFill>
                  <a:srgbClr val="183D8A"/>
                </a:solidFill>
                <a:latin typeface="+mj-lt"/>
              </a:rPr>
              <a:t>Accompagnement de la rénovation de l’immobilier de loisir</a:t>
            </a:r>
          </a:p>
          <a:p>
            <a:pPr marL="829835" lvl="1" indent="-285693">
              <a:buClr>
                <a:srgbClr val="E6312E"/>
              </a:buClr>
              <a:buFont typeface="Arial" panose="020B0604020202020204" pitchFamily="34" charset="0"/>
              <a:buChar char="•"/>
            </a:pPr>
            <a:r>
              <a:rPr lang="fr-FR" sz="1600" dirty="0">
                <a:solidFill>
                  <a:srgbClr val="183D8A"/>
                </a:solidFill>
                <a:latin typeface="+mj-lt"/>
              </a:rPr>
              <a:t>Aide au développement d’espaces propriétaires</a:t>
            </a:r>
          </a:p>
          <a:p>
            <a:pPr lvl="1">
              <a:buClr>
                <a:srgbClr val="E6312E"/>
              </a:buClr>
              <a:tabLst>
                <a:tab pos="807876" algn="l"/>
              </a:tabLst>
            </a:pPr>
            <a:r>
              <a:rPr lang="fr-FR" sz="1600" dirty="0">
                <a:solidFill>
                  <a:srgbClr val="183D8A"/>
                </a:solidFill>
                <a:latin typeface="+mj-lt"/>
              </a:rPr>
              <a:t>	(40% des coûts d’investissement du projet – max 50 k€)</a:t>
            </a:r>
          </a:p>
          <a:p>
            <a:pPr marL="829835" lvl="1" indent="-285693">
              <a:buClr>
                <a:srgbClr val="E6312E"/>
              </a:buClr>
              <a:buFont typeface="Arial" panose="020B0604020202020204" pitchFamily="34" charset="0"/>
              <a:buChar char="•"/>
            </a:pPr>
            <a:r>
              <a:rPr lang="fr-FR" sz="1600" dirty="0">
                <a:solidFill>
                  <a:srgbClr val="183D8A"/>
                </a:solidFill>
                <a:latin typeface="+mj-lt"/>
              </a:rPr>
              <a:t>Aide au rachat d’immobilier touristique en perte d’attractivité (hôtels, Résidences de Tourisme)</a:t>
            </a:r>
          </a:p>
          <a:p>
            <a:pPr lvl="1">
              <a:buClr>
                <a:srgbClr val="E6312E"/>
              </a:buClr>
              <a:tabLst>
                <a:tab pos="807876" algn="l"/>
              </a:tabLst>
            </a:pPr>
            <a:r>
              <a:rPr lang="fr-FR" sz="1600" dirty="0">
                <a:solidFill>
                  <a:srgbClr val="183D8A"/>
                </a:solidFill>
                <a:latin typeface="+mj-lt"/>
              </a:rPr>
              <a:t>	(40% des travaux – max 600 k€)</a:t>
            </a:r>
          </a:p>
          <a:p>
            <a:pPr marL="829835" lvl="1" indent="-285693">
              <a:buClr>
                <a:srgbClr val="E6312E"/>
              </a:buClr>
              <a:buFont typeface="Arial" panose="020B0604020202020204" pitchFamily="34" charset="0"/>
              <a:buChar char="•"/>
            </a:pPr>
            <a:r>
              <a:rPr lang="fr-FR" sz="1600" dirty="0">
                <a:solidFill>
                  <a:srgbClr val="183D8A"/>
                </a:solidFill>
              </a:rPr>
              <a:t>Aide aux travaux de rénovation du parc privé locatif</a:t>
            </a:r>
          </a:p>
          <a:p>
            <a:pPr lvl="1">
              <a:buClr>
                <a:srgbClr val="E6312E"/>
              </a:buClr>
              <a:tabLst>
                <a:tab pos="807876" algn="l"/>
              </a:tabLst>
            </a:pPr>
            <a:r>
              <a:rPr lang="fr-FR" sz="1600" dirty="0">
                <a:solidFill>
                  <a:srgbClr val="183D8A"/>
                </a:solidFill>
              </a:rPr>
              <a:t>	(doublement de l’enveloppe allouée à une ORIL dans la limite de 40 aides effectives)</a:t>
            </a:r>
          </a:p>
        </p:txBody>
      </p:sp>
      <p:grpSp>
        <p:nvGrpSpPr>
          <p:cNvPr id="4" name="Groupe 3"/>
          <p:cNvGrpSpPr/>
          <p:nvPr/>
        </p:nvGrpSpPr>
        <p:grpSpPr>
          <a:xfrm>
            <a:off x="3397119" y="837313"/>
            <a:ext cx="8770542" cy="1276651"/>
            <a:chOff x="3395700" y="837506"/>
            <a:chExt cx="8772572" cy="1276947"/>
          </a:xfrm>
        </p:grpSpPr>
        <p:sp>
          <p:nvSpPr>
            <p:cNvPr id="2" name="Rectangle 1"/>
            <p:cNvSpPr/>
            <p:nvPr/>
          </p:nvSpPr>
          <p:spPr>
            <a:xfrm>
              <a:off x="3395700" y="837506"/>
              <a:ext cx="5400600" cy="800219"/>
            </a:xfrm>
            <a:prstGeom prst="rect">
              <a:avLst/>
            </a:prstGeom>
          </p:spPr>
          <p:txBody>
            <a:bodyPr wrap="square">
              <a:spAutoFit/>
            </a:bodyPr>
            <a:lstStyle/>
            <a:p>
              <a:r>
                <a:rPr lang="fr-FR" sz="2799" b="1" dirty="0">
                  <a:solidFill>
                    <a:srgbClr val="E6312E"/>
                  </a:solidFill>
                </a:rPr>
                <a:t>+ </a:t>
              </a:r>
              <a:r>
                <a:rPr lang="fr-FR" dirty="0">
                  <a:solidFill>
                    <a:srgbClr val="183D8A"/>
                  </a:solidFill>
                </a:rPr>
                <a:t>DISPOSITIF D’INGENIERIE PREALABLE</a:t>
              </a:r>
            </a:p>
            <a:p>
              <a:r>
                <a:rPr lang="fr-FR" dirty="0">
                  <a:solidFill>
                    <a:srgbClr val="183D8A"/>
                  </a:solidFill>
                </a:rPr>
                <a:t>AUX PROJETS D’HEBERGEMENTS TOURISTIQUES</a:t>
              </a:r>
            </a:p>
          </p:txBody>
        </p:sp>
        <p:sp>
          <p:nvSpPr>
            <p:cNvPr id="3" name="Rectangle 2"/>
            <p:cNvSpPr/>
            <p:nvPr/>
          </p:nvSpPr>
          <p:spPr>
            <a:xfrm>
              <a:off x="6075447" y="1591233"/>
              <a:ext cx="6092825" cy="523220"/>
            </a:xfrm>
            <a:prstGeom prst="rect">
              <a:avLst/>
            </a:prstGeom>
          </p:spPr>
          <p:txBody>
            <a:bodyPr>
              <a:spAutoFit/>
            </a:bodyPr>
            <a:lstStyle/>
            <a:p>
              <a:r>
                <a:rPr lang="fr-FR" sz="2799" b="1" dirty="0">
                  <a:solidFill>
                    <a:srgbClr val="E6312E"/>
                  </a:solidFill>
                </a:rPr>
                <a:t>+ </a:t>
              </a:r>
              <a:r>
                <a:rPr lang="fr-FR" dirty="0">
                  <a:solidFill>
                    <a:srgbClr val="183D8A"/>
                  </a:solidFill>
                </a:rPr>
                <a:t>DISPOSITIF D’AIDE A L’HOTELLERIE INDEPENDANTE</a:t>
              </a:r>
              <a:endParaRPr lang="fr-FR" sz="2400" dirty="0">
                <a:solidFill>
                  <a:srgbClr val="000000"/>
                </a:solidFill>
                <a:latin typeface="Arial" panose="020B0604020202020204" pitchFamily="34" charset="0"/>
              </a:endParaRPr>
            </a:p>
          </p:txBody>
        </p:sp>
      </p:grpSp>
    </p:spTree>
    <p:extLst>
      <p:ext uri="{BB962C8B-B14F-4D97-AF65-F5344CB8AC3E}">
        <p14:creationId xmlns:p14="http://schemas.microsoft.com/office/powerpoint/2010/main" val="3623875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2131" y="3553468"/>
            <a:ext cx="12189251" cy="3311773"/>
            <a:chOff x="-74" y="3554291"/>
            <a:chExt cx="12192073" cy="3312540"/>
          </a:xfrm>
        </p:grpSpPr>
        <p:pic>
          <p:nvPicPr>
            <p:cNvPr id="2" name="Image 1"/>
            <p:cNvPicPr>
              <a:picLocks noChangeAspect="1"/>
            </p:cNvPicPr>
            <p:nvPr/>
          </p:nvPicPr>
          <p:blipFill rotWithShape="1">
            <a:blip r:embed="rId3"/>
            <a:srcRect l="36613" t="13708" r="35037" b="26999"/>
            <a:stretch/>
          </p:blipFill>
          <p:spPr>
            <a:xfrm>
              <a:off x="-74" y="3554291"/>
              <a:ext cx="2809549" cy="3305297"/>
            </a:xfrm>
            <a:prstGeom prst="rect">
              <a:avLst/>
            </a:prstGeom>
          </p:spPr>
        </p:pic>
        <p:pic>
          <p:nvPicPr>
            <p:cNvPr id="7" name="Image 6"/>
            <p:cNvPicPr>
              <a:picLocks noChangeAspect="1"/>
            </p:cNvPicPr>
            <p:nvPr/>
          </p:nvPicPr>
          <p:blipFill rotWithShape="1">
            <a:blip r:embed="rId4"/>
            <a:srcRect l="6688" t="35818" r="1963" b="7300"/>
            <a:stretch/>
          </p:blipFill>
          <p:spPr>
            <a:xfrm>
              <a:off x="2809474" y="3554291"/>
              <a:ext cx="9382525" cy="3305297"/>
            </a:xfrm>
            <a:prstGeom prst="rect">
              <a:avLst/>
            </a:prstGeom>
          </p:spPr>
        </p:pic>
        <p:pic>
          <p:nvPicPr>
            <p:cNvPr id="8" name="Image 7"/>
            <p:cNvPicPr>
              <a:picLocks noChangeAspect="1"/>
            </p:cNvPicPr>
            <p:nvPr/>
          </p:nvPicPr>
          <p:blipFill rotWithShape="1">
            <a:blip r:embed="rId5">
              <a:clrChange>
                <a:clrFrom>
                  <a:srgbClr val="FFFFFF"/>
                </a:clrFrom>
                <a:clrTo>
                  <a:srgbClr val="FFFFFF">
                    <a:alpha val="0"/>
                  </a:srgbClr>
                </a:clrTo>
              </a:clrChange>
            </a:blip>
            <a:srcRect l="36219" t="27600" r="22832" b="14300"/>
            <a:stretch/>
          </p:blipFill>
          <p:spPr>
            <a:xfrm>
              <a:off x="3323562" y="4769782"/>
              <a:ext cx="2627628" cy="2097049"/>
            </a:xfrm>
            <a:prstGeom prst="rect">
              <a:avLst/>
            </a:prstGeom>
          </p:spPr>
        </p:pic>
      </p:grpSp>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Foncier et l’immobilier : des régions qui se positionnent…</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sp>
        <p:nvSpPr>
          <p:cNvPr id="5" name="ZoneTexte 4"/>
          <p:cNvSpPr txBox="1"/>
          <p:nvPr/>
        </p:nvSpPr>
        <p:spPr>
          <a:xfrm>
            <a:off x="1543156" y="922188"/>
            <a:ext cx="3041026"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Hôtels</a:t>
            </a:r>
          </a:p>
        </p:txBody>
      </p:sp>
      <p:sp>
        <p:nvSpPr>
          <p:cNvPr id="19" name="ZoneTexte 18"/>
          <p:cNvSpPr txBox="1"/>
          <p:nvPr/>
        </p:nvSpPr>
        <p:spPr>
          <a:xfrm>
            <a:off x="4728091" y="922188"/>
            <a:ext cx="3005865"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Centres &amp; Villages de Vacances</a:t>
            </a:r>
          </a:p>
        </p:txBody>
      </p:sp>
      <p:sp>
        <p:nvSpPr>
          <p:cNvPr id="20" name="ZoneTexte 19"/>
          <p:cNvSpPr txBox="1"/>
          <p:nvPr/>
        </p:nvSpPr>
        <p:spPr>
          <a:xfrm>
            <a:off x="7913629" y="928503"/>
            <a:ext cx="3005790"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Multipropriétés</a:t>
            </a:r>
          </a:p>
        </p:txBody>
      </p:sp>
      <p:grpSp>
        <p:nvGrpSpPr>
          <p:cNvPr id="10" name="Groupe 9"/>
          <p:cNvGrpSpPr/>
          <p:nvPr/>
        </p:nvGrpSpPr>
        <p:grpSpPr>
          <a:xfrm>
            <a:off x="696650" y="857716"/>
            <a:ext cx="6640623" cy="1439827"/>
            <a:chOff x="-3049810" y="4911878"/>
            <a:chExt cx="4320480" cy="936771"/>
          </a:xfrm>
        </p:grpSpPr>
        <p:sp>
          <p:nvSpPr>
            <p:cNvPr id="12" name="Rectangle 11"/>
            <p:cNvSpPr/>
            <p:nvPr/>
          </p:nvSpPr>
          <p:spPr>
            <a:xfrm>
              <a:off x="-3049810" y="4911878"/>
              <a:ext cx="4320480" cy="93677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6"/>
            <a:stretch>
              <a:fillRect/>
            </a:stretch>
          </p:blipFill>
          <p:spPr>
            <a:xfrm>
              <a:off x="-2977802" y="5000840"/>
              <a:ext cx="792088" cy="792088"/>
            </a:xfrm>
            <a:prstGeom prst="rect">
              <a:avLst/>
            </a:prstGeom>
          </p:spPr>
        </p:pic>
        <p:pic>
          <p:nvPicPr>
            <p:cNvPr id="14" name="Image 13"/>
            <p:cNvPicPr>
              <a:picLocks noChangeAspect="1"/>
            </p:cNvPicPr>
            <p:nvPr/>
          </p:nvPicPr>
          <p:blipFill rotWithShape="1">
            <a:blip r:embed="rId7"/>
            <a:srcRect l="19438" t="54202" r="23258"/>
            <a:stretch/>
          </p:blipFill>
          <p:spPr>
            <a:xfrm>
              <a:off x="-2038422" y="5167052"/>
              <a:ext cx="2068199" cy="464628"/>
            </a:xfrm>
            <a:prstGeom prst="rect">
              <a:avLst/>
            </a:prstGeom>
          </p:spPr>
        </p:pic>
        <p:pic>
          <p:nvPicPr>
            <p:cNvPr id="15" name="Image 14"/>
            <p:cNvPicPr>
              <a:picLocks noChangeAspect="1"/>
            </p:cNvPicPr>
            <p:nvPr/>
          </p:nvPicPr>
          <p:blipFill>
            <a:blip r:embed="rId8"/>
            <a:stretch>
              <a:fillRect/>
            </a:stretch>
          </p:blipFill>
          <p:spPr>
            <a:xfrm>
              <a:off x="251902" y="4983220"/>
              <a:ext cx="802744" cy="792088"/>
            </a:xfrm>
            <a:prstGeom prst="rect">
              <a:avLst/>
            </a:prstGeom>
          </p:spPr>
        </p:pic>
      </p:grpSp>
      <p:sp>
        <p:nvSpPr>
          <p:cNvPr id="11" name="Rectangle 10"/>
          <p:cNvSpPr/>
          <p:nvPr/>
        </p:nvSpPr>
        <p:spPr>
          <a:xfrm>
            <a:off x="696649" y="2349130"/>
            <a:ext cx="11302691" cy="907731"/>
          </a:xfrm>
          <a:prstGeom prst="rect">
            <a:avLst/>
          </a:prstGeom>
        </p:spPr>
        <p:txBody>
          <a:bodyPr wrap="square">
            <a:spAutoFit/>
          </a:bodyPr>
          <a:lstStyle/>
          <a:p>
            <a:pPr>
              <a:spcAft>
                <a:spcPts val="600"/>
              </a:spcAft>
            </a:pPr>
            <a:r>
              <a:rPr lang="fr-FR" sz="2799" dirty="0">
                <a:solidFill>
                  <a:srgbClr val="E6312E"/>
                </a:solidFill>
                <a:latin typeface="Britannic Bold" panose="020B0903060703020204" pitchFamily="34" charset="0"/>
                <a:ea typeface="Times New Roman" panose="02020603050405020304" pitchFamily="18" charset="0"/>
                <a:cs typeface="Times New Roman" panose="02020603050405020304" pitchFamily="18" charset="0"/>
              </a:rPr>
              <a:t>PLAN LITTORAL 21</a:t>
            </a:r>
            <a:r>
              <a:rPr lang="fr-FR" sz="2000" dirty="0">
                <a:solidFill>
                  <a:srgbClr val="E6312E"/>
                </a:solidFill>
                <a:latin typeface="Britannic Bold" panose="020B0903060703020204" pitchFamily="34" charset="0"/>
                <a:ea typeface="Times New Roman" panose="02020603050405020304" pitchFamily="18" charset="0"/>
                <a:cs typeface="Times New Roman" panose="02020603050405020304" pitchFamily="18" charset="0"/>
              </a:rPr>
              <a:t>	</a:t>
            </a:r>
            <a:r>
              <a:rPr lang="fr-FR" sz="2799" dirty="0">
                <a:solidFill>
                  <a:srgbClr val="183D8A"/>
                </a:solidFill>
                <a:latin typeface="Britannic Bold" panose="020B0903060703020204" pitchFamily="34" charset="0"/>
                <a:ea typeface="Times New Roman" panose="02020603050405020304" pitchFamily="18" charset="0"/>
                <a:cs typeface="Times New Roman" panose="02020603050405020304" pitchFamily="18" charset="0"/>
              </a:rPr>
              <a:t>/// Appel à Manifestation d’Intérêt </a:t>
            </a:r>
            <a:r>
              <a:rPr lang="fr-FR" sz="2000" dirty="0">
                <a:solidFill>
                  <a:srgbClr val="183D8A"/>
                </a:solidFill>
                <a:latin typeface="Britannic Bold" panose="020B0903060703020204" pitchFamily="34" charset="0"/>
                <a:ea typeface="Times New Roman" panose="02020603050405020304" pitchFamily="18" charset="0"/>
                <a:cs typeface="Times New Roman" panose="02020603050405020304" pitchFamily="18" charset="0"/>
              </a:rPr>
              <a:t>pour la</a:t>
            </a:r>
          </a:p>
          <a:p>
            <a:r>
              <a:rPr lang="fr-FR" sz="2000" dirty="0">
                <a:solidFill>
                  <a:srgbClr val="183D8A"/>
                </a:solidFill>
                <a:latin typeface="Britannic Bold" panose="020B0903060703020204" pitchFamily="34" charset="0"/>
                <a:ea typeface="Times New Roman" panose="02020603050405020304" pitchFamily="18" charset="0"/>
                <a:cs typeface="Times New Roman" panose="02020603050405020304" pitchFamily="18" charset="0"/>
              </a:rPr>
              <a:t>		rénovation des copropriétés et des meublés touristiques du littoral d’Occitanie</a:t>
            </a:r>
            <a:endParaRPr lang="fr-FR" sz="2000" dirty="0">
              <a:solidFill>
                <a:srgbClr val="183D8A"/>
              </a:solidFill>
              <a:latin typeface="Britannic Bold" panose="020B0903060703020204" pitchFamily="34" charset="0"/>
            </a:endParaRPr>
          </a:p>
        </p:txBody>
      </p:sp>
      <p:sp>
        <p:nvSpPr>
          <p:cNvPr id="3" name="ZoneTexte 2"/>
          <p:cNvSpPr txBox="1"/>
          <p:nvPr/>
        </p:nvSpPr>
        <p:spPr>
          <a:xfrm>
            <a:off x="-167246" y="3109840"/>
            <a:ext cx="1079870" cy="1630838"/>
          </a:xfrm>
          <a:prstGeom prst="rect">
            <a:avLst/>
          </a:prstGeom>
          <a:noFill/>
        </p:spPr>
        <p:txBody>
          <a:bodyPr wrap="square" rtlCol="0">
            <a:spAutoFit/>
          </a:bodyPr>
          <a:lstStyle/>
          <a:p>
            <a:r>
              <a:rPr lang="fr-FR" sz="9998" dirty="0">
                <a:latin typeface="Arial Black" panose="020B0A04020102020204" pitchFamily="34" charset="0"/>
              </a:rPr>
              <a:t>+</a:t>
            </a:r>
          </a:p>
        </p:txBody>
      </p:sp>
    </p:spTree>
    <p:extLst>
      <p:ext uri="{BB962C8B-B14F-4D97-AF65-F5344CB8AC3E}">
        <p14:creationId xmlns:p14="http://schemas.microsoft.com/office/powerpoint/2010/main" val="32981652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Foncier et l’immobilier : des régions qui se positionnent…</a:t>
            </a:r>
          </a:p>
        </p:txBody>
      </p:sp>
      <p:pic>
        <p:nvPicPr>
          <p:cNvPr id="4" name="Image 3"/>
          <p:cNvPicPr>
            <a:picLocks noChangeAspect="1"/>
          </p:cNvPicPr>
          <p:nvPr/>
        </p:nvPicPr>
        <p:blipFill rotWithShape="1">
          <a:blip r:embed="rId3"/>
          <a:srcRect l="5113" t="36000" r="19682" b="52100"/>
          <a:stretch/>
        </p:blipFill>
        <p:spPr>
          <a:xfrm>
            <a:off x="3648295" y="1270119"/>
            <a:ext cx="8224992" cy="732068"/>
          </a:xfrm>
          <a:prstGeom prst="rect">
            <a:avLst/>
          </a:prstGeom>
        </p:spPr>
      </p:pic>
      <p:pic>
        <p:nvPicPr>
          <p:cNvPr id="16" name="Image 15"/>
          <p:cNvPicPr>
            <a:picLocks noChangeAspect="1"/>
          </p:cNvPicPr>
          <p:nvPr/>
        </p:nvPicPr>
        <p:blipFill rotWithShape="1">
          <a:blip r:embed="rId4"/>
          <a:srcRect l="33856" t="19201" r="18502" b="13601"/>
          <a:stretch/>
        </p:blipFill>
        <p:spPr>
          <a:xfrm>
            <a:off x="2204" y="2468878"/>
            <a:ext cx="5517865" cy="4377810"/>
          </a:xfrm>
          <a:prstGeom prst="rect">
            <a:avLst/>
          </a:prstGeom>
        </p:spPr>
      </p:pic>
      <p:grpSp>
        <p:nvGrpSpPr>
          <p:cNvPr id="18" name="Groupe 17"/>
          <p:cNvGrpSpPr/>
          <p:nvPr/>
        </p:nvGrpSpPr>
        <p:grpSpPr>
          <a:xfrm>
            <a:off x="5174250" y="3357009"/>
            <a:ext cx="6695194" cy="1655801"/>
            <a:chOff x="5375126" y="2421682"/>
            <a:chExt cx="6696744" cy="1656184"/>
          </a:xfrm>
        </p:grpSpPr>
        <p:sp>
          <p:nvSpPr>
            <p:cNvPr id="17" name="Rectangle 16"/>
            <p:cNvSpPr/>
            <p:nvPr/>
          </p:nvSpPr>
          <p:spPr>
            <a:xfrm>
              <a:off x="5375126" y="2421682"/>
              <a:ext cx="6696744" cy="165618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p:cNvPicPr>
              <a:picLocks noChangeAspect="1"/>
            </p:cNvPicPr>
            <p:nvPr/>
          </p:nvPicPr>
          <p:blipFill rotWithShape="1">
            <a:blip r:embed="rId5"/>
            <a:srcRect l="5113" t="19900" r="13776" b="47900"/>
            <a:stretch/>
          </p:blipFill>
          <p:spPr>
            <a:xfrm>
              <a:off x="5519142" y="2493690"/>
              <a:ext cx="6384826" cy="1425737"/>
            </a:xfrm>
            <a:prstGeom prst="rect">
              <a:avLst/>
            </a:prstGeom>
          </p:spPr>
        </p:pic>
      </p:grpSp>
      <p:pic>
        <p:nvPicPr>
          <p:cNvPr id="23" name="Image 22"/>
          <p:cNvPicPr>
            <a:picLocks noChangeAspect="1"/>
          </p:cNvPicPr>
          <p:nvPr/>
        </p:nvPicPr>
        <p:blipFill>
          <a:blip r:embed="rId6"/>
          <a:stretch>
            <a:fillRect/>
          </a:stretch>
        </p:blipFill>
        <p:spPr>
          <a:xfrm>
            <a:off x="768641" y="982600"/>
            <a:ext cx="2447705" cy="1340988"/>
          </a:xfrm>
          <a:prstGeom prst="rect">
            <a:avLst/>
          </a:prstGeom>
        </p:spPr>
      </p:pic>
      <p:sp>
        <p:nvSpPr>
          <p:cNvPr id="28"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spTree>
    <p:extLst>
      <p:ext uri="{BB962C8B-B14F-4D97-AF65-F5344CB8AC3E}">
        <p14:creationId xmlns:p14="http://schemas.microsoft.com/office/powerpoint/2010/main" val="91158691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Les habitants &amp; les saisonniers au cœur des attentions</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sp>
        <p:nvSpPr>
          <p:cNvPr id="5" name="ZoneTexte 4"/>
          <p:cNvSpPr txBox="1"/>
          <p:nvPr/>
        </p:nvSpPr>
        <p:spPr>
          <a:xfrm>
            <a:off x="1543156" y="922188"/>
            <a:ext cx="3041026"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Hôtels</a:t>
            </a:r>
          </a:p>
        </p:txBody>
      </p:sp>
      <p:sp>
        <p:nvSpPr>
          <p:cNvPr id="20" name="ZoneTexte 19"/>
          <p:cNvSpPr txBox="1"/>
          <p:nvPr/>
        </p:nvSpPr>
        <p:spPr>
          <a:xfrm>
            <a:off x="7913629" y="928503"/>
            <a:ext cx="3005790"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Multipropriétés</a:t>
            </a:r>
          </a:p>
        </p:txBody>
      </p:sp>
      <p:pic>
        <p:nvPicPr>
          <p:cNvPr id="2" name="Image 1"/>
          <p:cNvPicPr>
            <a:picLocks noChangeAspect="1"/>
          </p:cNvPicPr>
          <p:nvPr/>
        </p:nvPicPr>
        <p:blipFill rotWithShape="1">
          <a:blip r:embed="rId3"/>
          <a:srcRect t="14200"/>
          <a:stretch/>
        </p:blipFill>
        <p:spPr>
          <a:xfrm>
            <a:off x="883" y="1701209"/>
            <a:ext cx="12190235" cy="4785127"/>
          </a:xfrm>
          <a:prstGeom prst="rect">
            <a:avLst/>
          </a:prstGeom>
        </p:spPr>
      </p:pic>
      <p:sp>
        <p:nvSpPr>
          <p:cNvPr id="27" name="Rectangle 26"/>
          <p:cNvSpPr/>
          <p:nvPr/>
        </p:nvSpPr>
        <p:spPr>
          <a:xfrm>
            <a:off x="193454" y="1056188"/>
            <a:ext cx="11806680" cy="461558"/>
          </a:xfrm>
          <a:prstGeom prst="rect">
            <a:avLst/>
          </a:prstGeom>
        </p:spPr>
        <p:txBody>
          <a:bodyPr wrap="square">
            <a:spAutoFit/>
          </a:bodyPr>
          <a:lstStyle/>
          <a:p>
            <a:r>
              <a:rPr lang="fr-FR" sz="2400" cap="all" dirty="0">
                <a:solidFill>
                  <a:srgbClr val="183D8A"/>
                </a:solidFill>
                <a:latin typeface="+mj-lt"/>
              </a:rPr>
              <a:t>TENSION foncière potentielle et problèmes de logement</a:t>
            </a:r>
          </a:p>
        </p:txBody>
      </p:sp>
      <p:sp>
        <p:nvSpPr>
          <p:cNvPr id="28" name="Rectangle 27"/>
          <p:cNvSpPr/>
          <p:nvPr/>
        </p:nvSpPr>
        <p:spPr>
          <a:xfrm>
            <a:off x="193454" y="6486336"/>
            <a:ext cx="11806680" cy="276935"/>
          </a:xfrm>
          <a:prstGeom prst="rect">
            <a:avLst/>
          </a:prstGeom>
        </p:spPr>
        <p:txBody>
          <a:bodyPr wrap="square">
            <a:spAutoFit/>
          </a:bodyPr>
          <a:lstStyle/>
          <a:p>
            <a:pPr algn="r"/>
            <a:r>
              <a:rPr lang="fr-FR" sz="1200" i="1" dirty="0">
                <a:solidFill>
                  <a:srgbClr val="183D8A"/>
                </a:solidFill>
              </a:rPr>
              <a:t>Source : G2A Consulting</a:t>
            </a:r>
          </a:p>
        </p:txBody>
      </p:sp>
      <p:pic>
        <p:nvPicPr>
          <p:cNvPr id="3" name="Imag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017414">
            <a:off x="7752255" y="1320590"/>
            <a:ext cx="1874344" cy="344892"/>
          </a:xfrm>
          <a:prstGeom prst="rect">
            <a:avLst/>
          </a:prstGeom>
        </p:spPr>
      </p:pic>
    </p:spTree>
    <p:extLst>
      <p:ext uri="{BB962C8B-B14F-4D97-AF65-F5344CB8AC3E}">
        <p14:creationId xmlns:p14="http://schemas.microsoft.com/office/powerpoint/2010/main" val="4177857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Les habitants &amp; les saisonniers au cœur des attentions</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sp>
        <p:nvSpPr>
          <p:cNvPr id="5" name="ZoneTexte 4"/>
          <p:cNvSpPr txBox="1"/>
          <p:nvPr/>
        </p:nvSpPr>
        <p:spPr>
          <a:xfrm>
            <a:off x="1543156" y="922188"/>
            <a:ext cx="3041026"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Hôtels</a:t>
            </a:r>
          </a:p>
        </p:txBody>
      </p:sp>
      <p:sp>
        <p:nvSpPr>
          <p:cNvPr id="20" name="ZoneTexte 19"/>
          <p:cNvSpPr txBox="1"/>
          <p:nvPr/>
        </p:nvSpPr>
        <p:spPr>
          <a:xfrm>
            <a:off x="7913629" y="928503"/>
            <a:ext cx="3005790"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Multipropriétés</a:t>
            </a:r>
          </a:p>
        </p:txBody>
      </p:sp>
      <p:sp>
        <p:nvSpPr>
          <p:cNvPr id="27" name="Rectangle 26"/>
          <p:cNvSpPr/>
          <p:nvPr/>
        </p:nvSpPr>
        <p:spPr>
          <a:xfrm>
            <a:off x="193454" y="1056188"/>
            <a:ext cx="11806680" cy="830805"/>
          </a:xfrm>
          <a:prstGeom prst="rect">
            <a:avLst/>
          </a:prstGeom>
        </p:spPr>
        <p:txBody>
          <a:bodyPr wrap="square">
            <a:spAutoFit/>
          </a:bodyPr>
          <a:lstStyle/>
          <a:p>
            <a:r>
              <a:rPr lang="fr-FR" sz="2400" cap="all" dirty="0">
                <a:solidFill>
                  <a:srgbClr val="183D8A"/>
                </a:solidFill>
                <a:latin typeface="+mj-lt"/>
              </a:rPr>
              <a:t>TENSION foncière potentielle et problèmes de logement</a:t>
            </a:r>
          </a:p>
          <a:p>
            <a:r>
              <a:rPr lang="fr-FR" sz="2400" cap="all" dirty="0">
                <a:solidFill>
                  <a:srgbClr val="183D8A"/>
                </a:solidFill>
                <a:latin typeface="+mj-lt"/>
              </a:rPr>
              <a:t>Capacité d’accueil touristique / pics de saisonnalité</a:t>
            </a:r>
          </a:p>
        </p:txBody>
      </p:sp>
      <p:pic>
        <p:nvPicPr>
          <p:cNvPr id="3" name="Image 2"/>
          <p:cNvPicPr>
            <a:picLocks noChangeAspect="1"/>
          </p:cNvPicPr>
          <p:nvPr/>
        </p:nvPicPr>
        <p:blipFill rotWithShape="1">
          <a:blip r:embed="rId3"/>
          <a:srcRect t="-1" b="28652"/>
          <a:stretch/>
        </p:blipFill>
        <p:spPr>
          <a:xfrm>
            <a:off x="2205" y="1962589"/>
            <a:ext cx="12189178" cy="4895411"/>
          </a:xfrm>
          <a:prstGeom prst="rect">
            <a:avLst/>
          </a:prstGeom>
        </p:spPr>
      </p:pic>
    </p:spTree>
    <p:extLst>
      <p:ext uri="{BB962C8B-B14F-4D97-AF65-F5344CB8AC3E}">
        <p14:creationId xmlns:p14="http://schemas.microsoft.com/office/powerpoint/2010/main" val="347549977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Les habitants &amp; les saisonniers au cœur des attentions</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sp>
        <p:nvSpPr>
          <p:cNvPr id="5" name="ZoneTexte 4"/>
          <p:cNvSpPr txBox="1"/>
          <p:nvPr/>
        </p:nvSpPr>
        <p:spPr>
          <a:xfrm>
            <a:off x="1543156" y="922188"/>
            <a:ext cx="3041026"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Hôtels</a:t>
            </a:r>
          </a:p>
        </p:txBody>
      </p:sp>
      <p:sp>
        <p:nvSpPr>
          <p:cNvPr id="20" name="ZoneTexte 19"/>
          <p:cNvSpPr txBox="1"/>
          <p:nvPr/>
        </p:nvSpPr>
        <p:spPr>
          <a:xfrm>
            <a:off x="7913629" y="928503"/>
            <a:ext cx="3005790" cy="400017"/>
          </a:xfrm>
          <a:prstGeom prst="rect">
            <a:avLst/>
          </a:prstGeom>
          <a:noFill/>
        </p:spPr>
        <p:txBody>
          <a:bodyPr wrap="square" rtlCol="0">
            <a:spAutoFit/>
          </a:bodyPr>
          <a:lstStyle/>
          <a:p>
            <a:pPr algn="ctr"/>
            <a:r>
              <a:rPr lang="fr-FR" sz="2000" b="1" dirty="0">
                <a:solidFill>
                  <a:schemeClr val="bg1"/>
                </a:solidFill>
                <a:latin typeface="Bahnschrift Condensed" panose="020B0502040204020203" pitchFamily="34" charset="0"/>
              </a:rPr>
              <a:t>Multipropriétés</a:t>
            </a:r>
          </a:p>
        </p:txBody>
      </p:sp>
      <p:sp>
        <p:nvSpPr>
          <p:cNvPr id="27" name="Rectangle 26"/>
          <p:cNvSpPr/>
          <p:nvPr/>
        </p:nvSpPr>
        <p:spPr>
          <a:xfrm>
            <a:off x="193454" y="1056188"/>
            <a:ext cx="11806680" cy="1200051"/>
          </a:xfrm>
          <a:prstGeom prst="rect">
            <a:avLst/>
          </a:prstGeom>
        </p:spPr>
        <p:txBody>
          <a:bodyPr wrap="square">
            <a:spAutoFit/>
          </a:bodyPr>
          <a:lstStyle/>
          <a:p>
            <a:r>
              <a:rPr lang="fr-FR" sz="2400" cap="all" dirty="0">
                <a:solidFill>
                  <a:srgbClr val="183D8A"/>
                </a:solidFill>
                <a:latin typeface="+mj-lt"/>
              </a:rPr>
              <a:t>TENSION foncière potentielle et problèmes de logement</a:t>
            </a:r>
          </a:p>
          <a:p>
            <a:r>
              <a:rPr lang="fr-FR" sz="2400" cap="all" dirty="0">
                <a:solidFill>
                  <a:srgbClr val="183D8A"/>
                </a:solidFill>
                <a:latin typeface="+mj-lt"/>
              </a:rPr>
              <a:t>Capacité d’accueil touristique / pics de saisonnalité</a:t>
            </a:r>
          </a:p>
          <a:p>
            <a:r>
              <a:rPr lang="fr-FR" sz="2400" cap="all" dirty="0">
                <a:solidFill>
                  <a:srgbClr val="183D8A"/>
                </a:solidFill>
                <a:latin typeface="+mj-lt"/>
              </a:rPr>
              <a:t>Préservation DU CAPITAL DE LA DESTINATION ET des ressources</a:t>
            </a:r>
          </a:p>
        </p:txBody>
      </p:sp>
      <p:grpSp>
        <p:nvGrpSpPr>
          <p:cNvPr id="4" name="Groupe 3"/>
          <p:cNvGrpSpPr/>
          <p:nvPr/>
        </p:nvGrpSpPr>
        <p:grpSpPr>
          <a:xfrm>
            <a:off x="2205" y="2277139"/>
            <a:ext cx="12187592" cy="4607445"/>
            <a:chOff x="0" y="2277666"/>
            <a:chExt cx="12190413" cy="4608512"/>
          </a:xfrm>
        </p:grpSpPr>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t="24872" b="5087"/>
            <a:stretch/>
          </p:blipFill>
          <p:spPr>
            <a:xfrm>
              <a:off x="0" y="2277666"/>
              <a:ext cx="12190413" cy="4590355"/>
            </a:xfrm>
            <a:prstGeom prst="rect">
              <a:avLst/>
            </a:prstGeom>
          </p:spPr>
        </p:pic>
        <p:sp>
          <p:nvSpPr>
            <p:cNvPr id="2" name="ZoneTexte 1"/>
            <p:cNvSpPr txBox="1"/>
            <p:nvPr/>
          </p:nvSpPr>
          <p:spPr>
            <a:xfrm>
              <a:off x="9119542" y="6639957"/>
              <a:ext cx="3070871" cy="246221"/>
            </a:xfrm>
            <a:prstGeom prst="rect">
              <a:avLst/>
            </a:prstGeom>
            <a:noFill/>
          </p:spPr>
          <p:txBody>
            <a:bodyPr wrap="square" rtlCol="0">
              <a:spAutoFit/>
            </a:bodyPr>
            <a:lstStyle/>
            <a:p>
              <a:r>
                <a:rPr lang="fr-FR" sz="1000" dirty="0">
                  <a:solidFill>
                    <a:schemeClr val="bg1"/>
                  </a:solidFill>
                </a:rPr>
                <a:t>Photo : Département des Deux Sèvres</a:t>
              </a:r>
            </a:p>
          </p:txBody>
        </p:sp>
      </p:grpSp>
      <p:sp>
        <p:nvSpPr>
          <p:cNvPr id="11" name="Rectangle 10"/>
          <p:cNvSpPr/>
          <p:nvPr/>
        </p:nvSpPr>
        <p:spPr>
          <a:xfrm rot="21149272">
            <a:off x="-71086" y="3128493"/>
            <a:ext cx="8090334" cy="1384995"/>
          </a:xfrm>
          <a:prstGeom prst="rect">
            <a:avLst/>
          </a:prstGeom>
        </p:spPr>
        <p:txBody>
          <a:bodyPr wrap="square">
            <a:spAutoFit/>
          </a:bodyPr>
          <a:lstStyle/>
          <a:p>
            <a:pPr algn="ctr"/>
            <a:r>
              <a:rPr lang="fr-FR" sz="2800" b="1" cap="all" dirty="0" smtClean="0">
                <a:solidFill>
                  <a:schemeClr val="bg1"/>
                </a:solidFill>
                <a:effectLst>
                  <a:outerShdw blurRad="38100" dist="38100" dir="2700000" algn="tl">
                    <a:srgbClr val="000000">
                      <a:alpha val="43137"/>
                    </a:srgbClr>
                  </a:outerShdw>
                </a:effectLst>
                <a:latin typeface="+mj-lt"/>
              </a:rPr>
              <a:t>VERS UNE CONSOMMATION Foncière</a:t>
            </a:r>
          </a:p>
          <a:p>
            <a:pPr algn="ctr"/>
            <a:r>
              <a:rPr lang="fr-FR" sz="2800" b="1" cap="all" dirty="0" smtClean="0">
                <a:solidFill>
                  <a:schemeClr val="bg1"/>
                </a:solidFill>
                <a:effectLst>
                  <a:outerShdw blurRad="38100" dist="38100" dir="2700000" algn="tl">
                    <a:srgbClr val="000000">
                      <a:alpha val="43137"/>
                    </a:srgbClr>
                  </a:outerShdw>
                </a:effectLst>
                <a:latin typeface="+mj-lt"/>
              </a:rPr>
              <a:t>RATIONNELLE   </a:t>
            </a:r>
            <a:r>
              <a:rPr lang="fr-FR" sz="2800" b="1" cap="all" dirty="0" smtClean="0">
                <a:solidFill>
                  <a:srgbClr val="E6312E"/>
                </a:solidFill>
                <a:effectLst>
                  <a:outerShdw blurRad="38100" dist="38100" dir="2700000" algn="tl">
                    <a:srgbClr val="000000">
                      <a:alpha val="43137"/>
                    </a:srgbClr>
                  </a:outerShdw>
                </a:effectLst>
                <a:latin typeface="+mj-lt"/>
              </a:rPr>
              <a:t>ET</a:t>
            </a:r>
            <a:r>
              <a:rPr lang="fr-FR" sz="2800" b="1" cap="all" dirty="0" smtClean="0">
                <a:solidFill>
                  <a:schemeClr val="bg1"/>
                </a:solidFill>
                <a:effectLst>
                  <a:outerShdw blurRad="38100" dist="38100" dir="2700000" algn="tl">
                    <a:srgbClr val="000000">
                      <a:alpha val="43137"/>
                    </a:srgbClr>
                  </a:outerShdw>
                </a:effectLst>
                <a:latin typeface="+mj-lt"/>
              </a:rPr>
              <a:t>   maîtrisée</a:t>
            </a:r>
          </a:p>
          <a:p>
            <a:pPr algn="ctr"/>
            <a:r>
              <a:rPr lang="fr-FR" sz="2800" b="1" cap="all" dirty="0" smtClean="0">
                <a:solidFill>
                  <a:schemeClr val="bg1"/>
                </a:solidFill>
                <a:effectLst>
                  <a:outerShdw blurRad="38100" dist="38100" dir="2700000" algn="tl">
                    <a:srgbClr val="000000">
                      <a:alpha val="43137"/>
                    </a:srgbClr>
                  </a:outerShdw>
                </a:effectLst>
                <a:latin typeface="+mj-lt"/>
              </a:rPr>
              <a:t>POUR UN Développement TOURISTIQUE DURABLE ?</a:t>
            </a:r>
            <a:endParaRPr lang="fr-FR" sz="2800" b="1" cap="all"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636162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5B5C2C8-CB7A-4CD8-9778-25042B0FCD84}"/>
              </a:ext>
            </a:extLst>
          </p:cNvPr>
          <p:cNvSpPr txBox="1"/>
          <p:nvPr/>
        </p:nvSpPr>
        <p:spPr>
          <a:xfrm>
            <a:off x="0" y="2562543"/>
            <a:ext cx="7053943" cy="2246769"/>
          </a:xfrm>
          <a:prstGeom prst="rect">
            <a:avLst/>
          </a:prstGeom>
          <a:noFill/>
        </p:spPr>
        <p:txBody>
          <a:bodyPr wrap="square" rtlCol="0">
            <a:spAutoFit/>
          </a:bodyPr>
          <a:lstStyle/>
          <a:p>
            <a:pPr algn="r"/>
            <a:r>
              <a:rPr lang="fr-FR" sz="6000" b="1" cap="all" dirty="0" smtClean="0"/>
              <a:t>Séance plénière</a:t>
            </a:r>
            <a:endParaRPr lang="fr-FR" sz="6000" b="1" cap="all" dirty="0"/>
          </a:p>
          <a:p>
            <a:pPr algn="r"/>
            <a:r>
              <a:rPr lang="fr-FR" sz="4000" b="1" cap="all" dirty="0" smtClean="0">
                <a:solidFill>
                  <a:schemeClr val="tx1">
                    <a:lumMod val="65000"/>
                    <a:lumOff val="35000"/>
                  </a:schemeClr>
                </a:solidFill>
                <a:latin typeface="+mj-lt"/>
              </a:rPr>
              <a:t>Comprendre les liens entre tourisme et foncier</a:t>
            </a:r>
            <a:endParaRPr lang="fr-FR" sz="4000" b="1" cap="all" dirty="0">
              <a:solidFill>
                <a:schemeClr val="tx1">
                  <a:lumMod val="65000"/>
                  <a:lumOff val="35000"/>
                </a:schemeClr>
              </a:solidFill>
              <a:latin typeface="+mj-lt"/>
            </a:endParaRPr>
          </a:p>
        </p:txBody>
      </p:sp>
      <p:pic>
        <p:nvPicPr>
          <p:cNvPr id="15" name="Image 14">
            <a:extLst>
              <a:ext uri="{FF2B5EF4-FFF2-40B4-BE49-F238E27FC236}">
                <a16:creationId xmlns:a16="http://schemas.microsoft.com/office/drawing/2014/main" id="{66034D31-EFB6-4F53-93B3-C87C53E0FD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976" y="566057"/>
            <a:ext cx="2488165" cy="899886"/>
          </a:xfrm>
          <a:prstGeom prst="rect">
            <a:avLst/>
          </a:prstGeom>
        </p:spPr>
      </p:pic>
      <p:grpSp>
        <p:nvGrpSpPr>
          <p:cNvPr id="25" name="Groupe 24">
            <a:extLst>
              <a:ext uri="{FF2B5EF4-FFF2-40B4-BE49-F238E27FC236}">
                <a16:creationId xmlns:a16="http://schemas.microsoft.com/office/drawing/2014/main" id="{56EF8D20-5201-4722-BF91-4E0C35B33C57}"/>
              </a:ext>
            </a:extLst>
          </p:cNvPr>
          <p:cNvGrpSpPr/>
          <p:nvPr/>
        </p:nvGrpSpPr>
        <p:grpSpPr>
          <a:xfrm>
            <a:off x="8984341" y="1"/>
            <a:ext cx="3207659" cy="6858000"/>
            <a:chOff x="8984341" y="420914"/>
            <a:chExt cx="3207659" cy="6082797"/>
          </a:xfrm>
        </p:grpSpPr>
        <p:sp>
          <p:nvSpPr>
            <p:cNvPr id="13" name="Rectangle 12">
              <a:extLst>
                <a:ext uri="{FF2B5EF4-FFF2-40B4-BE49-F238E27FC236}">
                  <a16:creationId xmlns:a16="http://schemas.microsoft.com/office/drawing/2014/main" id="{50E88F9F-A2FB-4DFC-B4E0-8D5CCA8168FF}"/>
                </a:ext>
              </a:extLst>
            </p:cNvPr>
            <p:cNvSpPr/>
            <p:nvPr/>
          </p:nvSpPr>
          <p:spPr>
            <a:xfrm>
              <a:off x="8984343" y="420914"/>
              <a:ext cx="3207657" cy="6082797"/>
            </a:xfrm>
            <a:prstGeom prst="rect">
              <a:avLst/>
            </a:prstGeom>
            <a:solidFill>
              <a:srgbClr val="10AAB6">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p:txBody>
        </p:sp>
        <p:pic>
          <p:nvPicPr>
            <p:cNvPr id="20" name="Image 19">
              <a:extLst>
                <a:ext uri="{FF2B5EF4-FFF2-40B4-BE49-F238E27FC236}">
                  <a16:creationId xmlns:a16="http://schemas.microsoft.com/office/drawing/2014/main" id="{F56E46CF-B555-4B73-B4B7-142FC40E9B7D}"/>
                </a:ext>
              </a:extLst>
            </p:cNvPr>
            <p:cNvPicPr>
              <a:picLocks noChangeAspect="1"/>
            </p:cNvPicPr>
            <p:nvPr/>
          </p:nvPicPr>
          <p:blipFill rotWithShape="1">
            <a:blip r:embed="rId3"/>
            <a:srcRect l="3421" r="3421" b="59586"/>
            <a:stretch/>
          </p:blipFill>
          <p:spPr>
            <a:xfrm>
              <a:off x="8984342" y="5787594"/>
              <a:ext cx="3207657" cy="716117"/>
            </a:xfrm>
            <a:prstGeom prst="rect">
              <a:avLst/>
            </a:prstGeom>
          </p:spPr>
        </p:pic>
        <p:sp>
          <p:nvSpPr>
            <p:cNvPr id="22" name="ZoneTexte 21">
              <a:extLst>
                <a:ext uri="{FF2B5EF4-FFF2-40B4-BE49-F238E27FC236}">
                  <a16:creationId xmlns:a16="http://schemas.microsoft.com/office/drawing/2014/main" id="{CE5A3EA9-CA41-4918-9E22-233FC58F4671}"/>
                </a:ext>
              </a:extLst>
            </p:cNvPr>
            <p:cNvSpPr txBox="1"/>
            <p:nvPr/>
          </p:nvSpPr>
          <p:spPr>
            <a:xfrm>
              <a:off x="8984341" y="4914022"/>
              <a:ext cx="3207659" cy="737064"/>
            </a:xfrm>
            <a:prstGeom prst="rect">
              <a:avLst/>
            </a:prstGeom>
            <a:noFill/>
          </p:spPr>
          <p:txBody>
            <a:bodyPr wrap="square" rtlCol="0">
              <a:spAutoFit/>
            </a:bodyPr>
            <a:lstStyle/>
            <a:p>
              <a:pPr algn="ctr"/>
              <a:r>
                <a:rPr lang="fr-FR" sz="2400" b="1" cap="all" dirty="0">
                  <a:solidFill>
                    <a:srgbClr val="10AAB6"/>
                  </a:solidFill>
                </a:rPr>
                <a:t>Colloque national | tourisme </a:t>
              </a:r>
              <a:r>
                <a:rPr lang="fr-FR" sz="2400" b="1" cap="all" dirty="0" smtClean="0">
                  <a:solidFill>
                    <a:srgbClr val="10AAB6"/>
                  </a:solidFill>
                </a:rPr>
                <a:t>&amp; </a:t>
              </a:r>
              <a:r>
                <a:rPr lang="fr-FR" sz="2400" b="1" cap="all" dirty="0">
                  <a:solidFill>
                    <a:srgbClr val="10AAB6"/>
                  </a:solidFill>
                </a:rPr>
                <a:t>foncier</a:t>
              </a:r>
              <a:endParaRPr lang="fr-FR" sz="2400" b="1" cap="all" dirty="0">
                <a:solidFill>
                  <a:srgbClr val="10AAB6"/>
                </a:solidFill>
                <a:latin typeface="+mj-lt"/>
              </a:endParaRPr>
            </a:p>
          </p:txBody>
        </p:sp>
      </p:grpSp>
      <p:cxnSp>
        <p:nvCxnSpPr>
          <p:cNvPr id="23" name="Connecteur droit 22">
            <a:extLst>
              <a:ext uri="{FF2B5EF4-FFF2-40B4-BE49-F238E27FC236}">
                <a16:creationId xmlns:a16="http://schemas.microsoft.com/office/drawing/2014/main" id="{4C561BD2-D554-41D7-904F-B25A3154C2C1}"/>
              </a:ext>
            </a:extLst>
          </p:cNvPr>
          <p:cNvCxnSpPr>
            <a:cxnSpLocks/>
          </p:cNvCxnSpPr>
          <p:nvPr/>
        </p:nvCxnSpPr>
        <p:spPr>
          <a:xfrm>
            <a:off x="5689600" y="4914022"/>
            <a:ext cx="1262743" cy="0"/>
          </a:xfrm>
          <a:prstGeom prst="line">
            <a:avLst/>
          </a:prstGeom>
          <a:ln w="82550">
            <a:solidFill>
              <a:srgbClr val="EB5C63"/>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263900" y="5213613"/>
            <a:ext cx="6096000" cy="1446550"/>
          </a:xfrm>
          <a:prstGeom prst="rect">
            <a:avLst/>
          </a:prstGeom>
        </p:spPr>
        <p:txBody>
          <a:bodyPr>
            <a:spAutoFit/>
          </a:bodyPr>
          <a:lstStyle/>
          <a:p>
            <a:pPr algn="ctr"/>
            <a:r>
              <a:rPr lang="fr-FR" sz="3200" b="1" dirty="0" smtClean="0">
                <a:solidFill>
                  <a:srgbClr val="EB5C63"/>
                </a:solidFill>
              </a:rPr>
              <a:t>Laure CASANOVA ENAULT</a:t>
            </a:r>
          </a:p>
          <a:p>
            <a:pPr algn="ctr"/>
            <a:r>
              <a:rPr lang="fr-FR" sz="3200" b="1" dirty="0">
                <a:solidFill>
                  <a:srgbClr val="EB5C63"/>
                </a:solidFill>
              </a:rPr>
              <a:t>Guilhem </a:t>
            </a:r>
            <a:r>
              <a:rPr lang="fr-FR" sz="3200" b="1" dirty="0" smtClean="0">
                <a:solidFill>
                  <a:srgbClr val="EB5C63"/>
                </a:solidFill>
              </a:rPr>
              <a:t>BOULAY</a:t>
            </a:r>
            <a:endParaRPr lang="fr-FR" sz="3200" b="1" dirty="0">
              <a:solidFill>
                <a:srgbClr val="EB5C63"/>
              </a:solidFill>
            </a:endParaRPr>
          </a:p>
          <a:p>
            <a:pPr algn="ctr"/>
            <a:r>
              <a:rPr lang="fr-FR" sz="2400" dirty="0">
                <a:solidFill>
                  <a:srgbClr val="EB5C63"/>
                </a:solidFill>
              </a:rPr>
              <a:t>Avignon Université – UMR 7300 ESPACE</a:t>
            </a:r>
          </a:p>
        </p:txBody>
      </p:sp>
      <p:grpSp>
        <p:nvGrpSpPr>
          <p:cNvPr id="18" name="Groupe 17"/>
          <p:cNvGrpSpPr/>
          <p:nvPr/>
        </p:nvGrpSpPr>
        <p:grpSpPr>
          <a:xfrm>
            <a:off x="510812" y="5433430"/>
            <a:ext cx="1860492" cy="944963"/>
            <a:chOff x="514350" y="3207819"/>
            <a:chExt cx="1860492" cy="944963"/>
          </a:xfrm>
        </p:grpSpPr>
        <p:pic>
          <p:nvPicPr>
            <p:cNvPr id="19" name="Image 18"/>
            <p:cNvPicPr>
              <a:picLocks noChangeAspect="1"/>
            </p:cNvPicPr>
            <p:nvPr/>
          </p:nvPicPr>
          <p:blipFill rotWithShape="1">
            <a:blip r:embed="rId4"/>
            <a:srcRect l="19103" t="15548" r="20574" b="14322"/>
            <a:stretch/>
          </p:blipFill>
          <p:spPr>
            <a:xfrm>
              <a:off x="514350" y="3207819"/>
              <a:ext cx="812800" cy="944963"/>
            </a:xfrm>
            <a:prstGeom prst="rect">
              <a:avLst/>
            </a:prstGeom>
          </p:spPr>
        </p:pic>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3356" y="3207819"/>
              <a:ext cx="911486" cy="911486"/>
            </a:xfrm>
            <a:prstGeom prst="rect">
              <a:avLst/>
            </a:prstGeom>
          </p:spPr>
        </p:pic>
      </p:grpSp>
    </p:spTree>
    <p:extLst>
      <p:ext uri="{BB962C8B-B14F-4D97-AF65-F5344CB8AC3E}">
        <p14:creationId xmlns:p14="http://schemas.microsoft.com/office/powerpoint/2010/main" val="39141972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u texte 15"/>
          <p:cNvSpPr>
            <a:spLocks noGrp="1"/>
          </p:cNvSpPr>
          <p:nvPr>
            <p:ph type="body" sz="quarter" idx="4294967295"/>
          </p:nvPr>
        </p:nvSpPr>
        <p:spPr>
          <a:xfrm>
            <a:off x="1481583" y="480605"/>
            <a:ext cx="9558594" cy="531716"/>
          </a:xfrm>
          <a:prstGeom prst="rect">
            <a:avLst/>
          </a:prstGeom>
        </p:spPr>
        <p:txBody>
          <a:bodyPr anchor="ctr">
            <a:noAutofit/>
          </a:bodyPr>
          <a:lstStyle>
            <a:lvl1pPr algn="l">
              <a:buNone/>
              <a:defRPr sz="3200" b="1">
                <a:solidFill>
                  <a:srgbClr val="183D8A"/>
                </a:solidFill>
              </a:defRPr>
            </a:lvl1pPr>
            <a:lvl2pPr algn="ctr">
              <a:buNone/>
              <a:defRPr sz="2400">
                <a:solidFill>
                  <a:schemeClr val="bg1">
                    <a:lumMod val="50000"/>
                  </a:schemeClr>
                </a:solidFill>
              </a:defRPr>
            </a:lvl2pPr>
          </a:lstStyle>
          <a:p>
            <a:pPr marL="0" indent="0"/>
            <a:r>
              <a:rPr lang="fr-FR" sz="2600" dirty="0" smtClean="0">
                <a:latin typeface="Century Gothic" panose="020B0502020202020204" pitchFamily="34" charset="0"/>
                <a:ea typeface="Times New Roman" panose="02020603050405020304" pitchFamily="18" charset="0"/>
                <a:cs typeface="Times New Roman" panose="02020603050405020304" pitchFamily="18" charset="0"/>
              </a:rPr>
              <a:t>Le tourisme imbriqué dans la </a:t>
            </a:r>
            <a:r>
              <a:rPr lang="fr-FR" sz="2600" dirty="0" smtClean="0">
                <a:latin typeface="Century Gothic" panose="020B0502020202020204" pitchFamily="34" charset="0"/>
                <a:ea typeface="Times New Roman" panose="02020603050405020304" pitchFamily="18" charset="0"/>
                <a:cs typeface="Times New Roman" panose="02020603050405020304" pitchFamily="18" charset="0"/>
              </a:rPr>
              <a:t>dynamique</a:t>
            </a:r>
            <a:br>
              <a:rPr lang="fr-FR" sz="2600" dirty="0" smtClean="0">
                <a:latin typeface="Century Gothic" panose="020B0502020202020204" pitchFamily="34" charset="0"/>
                <a:ea typeface="Times New Roman" panose="02020603050405020304" pitchFamily="18" charset="0"/>
                <a:cs typeface="Times New Roman" panose="02020603050405020304" pitchFamily="18" charset="0"/>
              </a:rPr>
            </a:br>
            <a:r>
              <a:rPr lang="fr-FR" sz="2600" dirty="0" smtClean="0">
                <a:latin typeface="Century Gothic" panose="020B0502020202020204" pitchFamily="34" charset="0"/>
                <a:ea typeface="Times New Roman" panose="02020603050405020304" pitchFamily="18" charset="0"/>
                <a:cs typeface="Times New Roman" panose="02020603050405020304" pitchFamily="18" charset="0"/>
              </a:rPr>
              <a:t>d’urbanisation – métropolisation </a:t>
            </a:r>
            <a:r>
              <a:rPr lang="fr-FR" sz="2600" dirty="0" smtClean="0">
                <a:latin typeface="Century Gothic" panose="020B0502020202020204" pitchFamily="34" charset="0"/>
                <a:ea typeface="Times New Roman" panose="02020603050405020304" pitchFamily="18" charset="0"/>
                <a:cs typeface="Times New Roman" panose="02020603050405020304" pitchFamily="18" charset="0"/>
              </a:rPr>
              <a:t>des territoires</a:t>
            </a:r>
            <a:r>
              <a:rPr lang="fr-FR" sz="2600" dirty="0" smtClean="0">
                <a:solidFill>
                  <a:srgbClr val="EB5C63"/>
                </a:solidFill>
                <a:latin typeface="Century Gothic" panose="020B0502020202020204" pitchFamily="34" charset="0"/>
                <a:ea typeface="Times New Roman" panose="02020603050405020304" pitchFamily="18" charset="0"/>
                <a:cs typeface="Times New Roman" panose="02020603050405020304" pitchFamily="18" charset="0"/>
              </a:rPr>
              <a:t> </a:t>
            </a:r>
            <a:endParaRPr lang="fr-FR" sz="2600" dirty="0">
              <a:solidFill>
                <a:srgbClr val="EB5C63"/>
              </a:solidFill>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5" name="ZoneTexte 4"/>
          <p:cNvSpPr txBox="1"/>
          <p:nvPr/>
        </p:nvSpPr>
        <p:spPr>
          <a:xfrm>
            <a:off x="768642" y="887196"/>
            <a:ext cx="10824267" cy="400109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
                <a:srgbClr val="E6312E"/>
              </a:buClr>
              <a:buSzTx/>
              <a:buFontTx/>
              <a:buNone/>
              <a:tabLst/>
              <a:defRPr/>
            </a:pP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 </a:t>
            </a:r>
            <a:endPar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endPar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Un contexte de métropolisation des territoires, qui se généralise</a:t>
            </a:r>
            <a:endPar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endPar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Interdépendance entre les dynamiques spatiales du tourisme et les dynamiques d’urbanisation</a:t>
            </a: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endPar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Projet </a:t>
            </a:r>
            <a:r>
              <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rPr>
              <a:t>DURB (</a:t>
            </a:r>
            <a:r>
              <a:rPr kumimoji="0" lang="fr-FR" sz="2000" b="0" i="1" u="none" strike="noStrike" kern="1200" cap="none" spc="0" normalizeH="0" baseline="0" noProof="0" dirty="0">
                <a:ln>
                  <a:noFill/>
                </a:ln>
                <a:solidFill>
                  <a:srgbClr val="183D8A"/>
                </a:solidFill>
                <a:effectLst/>
                <a:uLnTx/>
                <a:uFillTx/>
                <a:latin typeface="Calibri Light" panose="020F0302020204030204"/>
                <a:ea typeface="+mn-ea"/>
                <a:cs typeface="+mn-cs"/>
              </a:rPr>
              <a:t>Dépendance à l’urbanisation</a:t>
            </a:r>
            <a:r>
              <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rPr>
              <a:t>), financé par la Fondation de </a:t>
            </a: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France : étude des systèmes territoriaux attractifs et valorisés, marqués par le double développement résidentiel et touristique</a:t>
            </a: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endParaRPr lang="fr-FR" sz="2000" dirty="0" smtClean="0">
              <a:solidFill>
                <a:srgbClr val="183D8A"/>
              </a:solidFill>
              <a:latin typeface="Calibri Light" panose="020F0302020204030204"/>
            </a:endParaRPr>
          </a:p>
          <a:p>
            <a:pPr marL="285750" indent="-285750" algn="just">
              <a:buClr>
                <a:srgbClr val="E6312E"/>
              </a:buClr>
              <a:buFont typeface="Arial" panose="020B0604020202020204" pitchFamily="34" charset="0"/>
              <a:buChar char="►"/>
              <a:defRPr/>
            </a:pPr>
            <a:r>
              <a:rPr lang="fr-FR" sz="2000" dirty="0" smtClean="0">
                <a:solidFill>
                  <a:srgbClr val="183D8A"/>
                </a:solidFill>
                <a:latin typeface="Calibri Light" panose="020F0302020204030204"/>
              </a:rPr>
              <a:t>Zoom </a:t>
            </a:r>
            <a:r>
              <a:rPr lang="fr-FR" sz="2000" dirty="0">
                <a:solidFill>
                  <a:srgbClr val="183D8A"/>
                </a:solidFill>
                <a:latin typeface="Calibri Light" panose="020F0302020204030204"/>
              </a:rPr>
              <a:t>sur les espaces </a:t>
            </a:r>
            <a:r>
              <a:rPr lang="fr-FR" sz="2000" dirty="0" smtClean="0">
                <a:solidFill>
                  <a:srgbClr val="183D8A"/>
                </a:solidFill>
                <a:latin typeface="Calibri Light" panose="020F0302020204030204"/>
              </a:rPr>
              <a:t>littoraux</a:t>
            </a:r>
            <a:endPar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
                <a:srgbClr val="E6312E"/>
              </a:buClr>
              <a:buSzTx/>
              <a:buFontTx/>
              <a:buNone/>
              <a:tabLst/>
              <a:defRPr/>
            </a:pPr>
            <a:endPar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endPar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
                <a:srgbClr val="E6312E"/>
              </a:buClr>
              <a:buSzTx/>
              <a:buFontTx/>
              <a:buNone/>
              <a:tabLst/>
              <a:defRPr/>
            </a:pPr>
            <a:endPar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endParaRPr>
          </a:p>
        </p:txBody>
      </p:sp>
      <p:cxnSp>
        <p:nvCxnSpPr>
          <p:cNvPr id="6" name="Connecteur droit 5"/>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8"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382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p:nvPr/>
        </p:nvPicPr>
        <p:blipFill rotWithShape="1">
          <a:blip r:embed="rId3"/>
          <a:srcRect t="9754"/>
          <a:stretch/>
        </p:blipFill>
        <p:spPr>
          <a:xfrm>
            <a:off x="1566040" y="1219581"/>
            <a:ext cx="9375229" cy="5638419"/>
          </a:xfrm>
          <a:prstGeom prst="rect">
            <a:avLst/>
          </a:prstGeom>
          <a:ln>
            <a:noFill/>
          </a:ln>
        </p:spPr>
      </p:pic>
      <p:sp>
        <p:nvSpPr>
          <p:cNvPr id="7" name="CustomShape 6"/>
          <p:cNvSpPr/>
          <p:nvPr/>
        </p:nvSpPr>
        <p:spPr>
          <a:xfrm>
            <a:off x="7828066" y="6516414"/>
            <a:ext cx="3113203" cy="3415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FFFF"/>
                </a:solidFill>
                <a:effectLst/>
                <a:uLnTx/>
                <a:uFillTx/>
                <a:latin typeface="Calibri" panose="020F0502020204030204"/>
                <a:ea typeface="DejaVu Sans"/>
                <a:cs typeface="Times New Roman"/>
              </a:rPr>
              <a:t>Ste Maxime, L. Casanova </a:t>
            </a:r>
            <a:r>
              <a:rPr kumimoji="0" lang="fr-FR" sz="1400" b="1" i="0" u="none" strike="noStrike" kern="1200" cap="none" spc="0" normalizeH="0" baseline="0" noProof="0" dirty="0" err="1">
                <a:ln>
                  <a:noFill/>
                </a:ln>
                <a:solidFill>
                  <a:srgbClr val="FFFFFF"/>
                </a:solidFill>
                <a:effectLst/>
                <a:uLnTx/>
                <a:uFillTx/>
                <a:latin typeface="Calibri" panose="020F0502020204030204"/>
                <a:ea typeface="DejaVu Sans"/>
                <a:cs typeface="Times New Roman"/>
              </a:rPr>
              <a:t>Enault</a:t>
            </a:r>
            <a:r>
              <a:rPr kumimoji="0" lang="fr-FR" sz="1400" b="1" i="0" u="none" strike="noStrike" kern="1200" cap="none" spc="0" normalizeH="0" baseline="0" noProof="0" dirty="0">
                <a:ln>
                  <a:noFill/>
                </a:ln>
                <a:solidFill>
                  <a:srgbClr val="FFFFFF"/>
                </a:solidFill>
                <a:effectLst/>
                <a:uLnTx/>
                <a:uFillTx/>
                <a:latin typeface="Calibri" panose="020F0502020204030204"/>
                <a:ea typeface="DejaVu Sans"/>
                <a:cs typeface="Times New Roman"/>
              </a:rPr>
              <a:t> 2019</a:t>
            </a:r>
            <a:endParaRPr kumimoji="0" lang="fr-FR" sz="2800" b="1" i="0" u="none" strike="noStrike" kern="1200" cap="none" spc="0" normalizeH="0" baseline="0" noProof="0" dirty="0">
              <a:ln>
                <a:noFill/>
              </a:ln>
              <a:solidFill>
                <a:prstClr val="black"/>
              </a:solidFill>
              <a:effectLst/>
              <a:uLnTx/>
              <a:uFillTx/>
              <a:latin typeface="Times New Roman"/>
              <a:ea typeface="Yu Mincho"/>
              <a:cs typeface="+mn-cs"/>
            </a:endParaRPr>
          </a:p>
        </p:txBody>
      </p:sp>
      <p:cxnSp>
        <p:nvCxnSpPr>
          <p:cNvPr id="8" name="Connecteur droit 7"/>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9"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Espace réservé du texte 15"/>
          <p:cNvSpPr>
            <a:spLocks noGrp="1"/>
          </p:cNvSpPr>
          <p:nvPr>
            <p:ph type="body" sz="quarter" idx="4294967295"/>
          </p:nvPr>
        </p:nvSpPr>
        <p:spPr>
          <a:xfrm>
            <a:off x="1481583" y="480605"/>
            <a:ext cx="9558594" cy="531716"/>
          </a:xfrm>
          <a:prstGeom prst="rect">
            <a:avLst/>
          </a:prstGeom>
        </p:spPr>
        <p:txBody>
          <a:bodyPr anchor="ctr">
            <a:noAutofit/>
          </a:bodyPr>
          <a:lstStyle>
            <a:lvl1pPr algn="l">
              <a:buNone/>
              <a:defRPr sz="3200" b="1">
                <a:solidFill>
                  <a:srgbClr val="183D8A"/>
                </a:solidFill>
              </a:defRPr>
            </a:lvl1pPr>
            <a:lvl2pPr algn="ctr">
              <a:buNone/>
              <a:defRPr sz="2400">
                <a:solidFill>
                  <a:schemeClr val="bg1">
                    <a:lumMod val="50000"/>
                  </a:schemeClr>
                </a:solidFill>
              </a:defRPr>
            </a:lvl2pPr>
          </a:lstStyle>
          <a:p>
            <a:pPr marL="0" indent="0"/>
            <a:r>
              <a:rPr lang="fr-FR" sz="2600" dirty="0" smtClean="0">
                <a:latin typeface="Century Gothic" panose="020B0502020202020204" pitchFamily="34" charset="0"/>
                <a:ea typeface="Times New Roman" panose="02020603050405020304" pitchFamily="18" charset="0"/>
                <a:cs typeface="Times New Roman" panose="02020603050405020304" pitchFamily="18" charset="0"/>
              </a:rPr>
              <a:t>Le tourisme imbriqué dans la </a:t>
            </a:r>
            <a:r>
              <a:rPr lang="fr-FR" sz="2600" dirty="0" smtClean="0">
                <a:latin typeface="Century Gothic" panose="020B0502020202020204" pitchFamily="34" charset="0"/>
                <a:ea typeface="Times New Roman" panose="02020603050405020304" pitchFamily="18" charset="0"/>
                <a:cs typeface="Times New Roman" panose="02020603050405020304" pitchFamily="18" charset="0"/>
              </a:rPr>
              <a:t>dynamique</a:t>
            </a:r>
            <a:br>
              <a:rPr lang="fr-FR" sz="2600" dirty="0" smtClean="0">
                <a:latin typeface="Century Gothic" panose="020B0502020202020204" pitchFamily="34" charset="0"/>
                <a:ea typeface="Times New Roman" panose="02020603050405020304" pitchFamily="18" charset="0"/>
                <a:cs typeface="Times New Roman" panose="02020603050405020304" pitchFamily="18" charset="0"/>
              </a:rPr>
            </a:br>
            <a:r>
              <a:rPr lang="fr-FR" sz="2600" dirty="0" smtClean="0">
                <a:latin typeface="Century Gothic" panose="020B0502020202020204" pitchFamily="34" charset="0"/>
                <a:ea typeface="Times New Roman" panose="02020603050405020304" pitchFamily="18" charset="0"/>
                <a:cs typeface="Times New Roman" panose="02020603050405020304" pitchFamily="18" charset="0"/>
              </a:rPr>
              <a:t>d’urbanisation – métropolisation </a:t>
            </a:r>
            <a:r>
              <a:rPr lang="fr-FR" sz="2600" dirty="0" smtClean="0">
                <a:latin typeface="Century Gothic" panose="020B0502020202020204" pitchFamily="34" charset="0"/>
                <a:ea typeface="Times New Roman" panose="02020603050405020304" pitchFamily="18" charset="0"/>
                <a:cs typeface="Times New Roman" panose="02020603050405020304" pitchFamily="18" charset="0"/>
              </a:rPr>
              <a:t>des territoires</a:t>
            </a:r>
            <a:r>
              <a:rPr lang="fr-FR" sz="2600" dirty="0" smtClean="0">
                <a:solidFill>
                  <a:srgbClr val="EB5C63"/>
                </a:solidFill>
                <a:latin typeface="Century Gothic" panose="020B0502020202020204" pitchFamily="34" charset="0"/>
                <a:ea typeface="Times New Roman" panose="02020603050405020304" pitchFamily="18" charset="0"/>
                <a:cs typeface="Times New Roman" panose="02020603050405020304" pitchFamily="18" charset="0"/>
              </a:rPr>
              <a:t> </a:t>
            </a:r>
            <a:endParaRPr lang="fr-FR" sz="2600" dirty="0">
              <a:solidFill>
                <a:srgbClr val="EB5C63"/>
              </a:solidFill>
              <a:latin typeface="Century Gothic" panose="020B0502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1564677"/>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768642" y="887196"/>
            <a:ext cx="10824267" cy="430887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
                <a:srgbClr val="E6312E"/>
              </a:buClr>
              <a:buSzTx/>
              <a:buFontTx/>
              <a:buNone/>
              <a:tabLst/>
              <a:defRPr/>
            </a:pPr>
            <a:endPar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endPar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Un contexte de métropolisation des territoires, qui se généralise</a:t>
            </a:r>
            <a:endPar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endPar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Interdépendance </a:t>
            </a: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entre les dynamiques spatiales du tourisme et les dynamiques d’urbanisation</a:t>
            </a:r>
          </a:p>
          <a:p>
            <a:pPr marR="0" lvl="0" algn="just" defTabSz="914400" rtl="0" eaLnBrk="1" fontAlgn="auto" latinLnBrk="0" hangingPunct="1">
              <a:lnSpc>
                <a:spcPct val="100000"/>
              </a:lnSpc>
              <a:spcBef>
                <a:spcPts val="0"/>
              </a:spcBef>
              <a:spcAft>
                <a:spcPts val="0"/>
              </a:spcAft>
              <a:buClr>
                <a:srgbClr val="E6312E"/>
              </a:buClr>
              <a:buSzTx/>
              <a:tabLst/>
              <a:defRPr/>
            </a:pPr>
            <a:endPar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Projet </a:t>
            </a:r>
            <a:r>
              <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rPr>
              <a:t>DURB (</a:t>
            </a:r>
            <a:r>
              <a:rPr kumimoji="0" lang="fr-FR" sz="2000" b="0" i="1" u="none" strike="noStrike" kern="1200" cap="none" spc="0" normalizeH="0" baseline="0" noProof="0" dirty="0">
                <a:ln>
                  <a:noFill/>
                </a:ln>
                <a:solidFill>
                  <a:srgbClr val="183D8A"/>
                </a:solidFill>
                <a:effectLst/>
                <a:uLnTx/>
                <a:uFillTx/>
                <a:latin typeface="Calibri Light" panose="020F0302020204030204"/>
                <a:ea typeface="+mn-ea"/>
                <a:cs typeface="+mn-cs"/>
              </a:rPr>
              <a:t>Dépendance à l’urbanisation</a:t>
            </a:r>
            <a:r>
              <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rPr>
              <a:t>), financé par la Fondation de </a:t>
            </a: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France : étude des systèmes territoriaux attractifs et valorisés, marqués par le double développement résidentiel et touristique</a:t>
            </a: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endParaRPr lang="fr-FR" sz="2000" dirty="0" smtClean="0">
              <a:solidFill>
                <a:srgbClr val="183D8A"/>
              </a:solidFill>
              <a:latin typeface="Calibri Light" panose="020F0302020204030204"/>
            </a:endParaRPr>
          </a:p>
          <a:p>
            <a:pPr marL="285750" indent="-285750" algn="just">
              <a:buClr>
                <a:srgbClr val="E6312E"/>
              </a:buClr>
              <a:buFont typeface="Arial" panose="020B0604020202020204" pitchFamily="34" charset="0"/>
              <a:buChar char="►"/>
              <a:defRPr/>
            </a:pPr>
            <a:r>
              <a:rPr lang="fr-FR" sz="2000" dirty="0" smtClean="0">
                <a:solidFill>
                  <a:srgbClr val="183D8A"/>
                </a:solidFill>
                <a:latin typeface="Calibri Light" panose="020F0302020204030204"/>
              </a:rPr>
              <a:t>Zoom </a:t>
            </a:r>
            <a:r>
              <a:rPr lang="fr-FR" sz="2000" dirty="0">
                <a:solidFill>
                  <a:srgbClr val="183D8A"/>
                </a:solidFill>
                <a:latin typeface="Calibri Light" panose="020F0302020204030204"/>
              </a:rPr>
              <a:t>sur les espaces </a:t>
            </a:r>
            <a:r>
              <a:rPr lang="fr-FR" sz="2000" dirty="0" smtClean="0">
                <a:solidFill>
                  <a:srgbClr val="183D8A"/>
                </a:solidFill>
                <a:latin typeface="Calibri Light" panose="020F0302020204030204"/>
              </a:rPr>
              <a:t>littoraux</a:t>
            </a:r>
            <a:endPar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
                <a:srgbClr val="E6312E"/>
              </a:buClr>
              <a:buSzTx/>
              <a:buFontTx/>
              <a:buNone/>
              <a:tabLst/>
              <a:defRPr/>
            </a:pPr>
            <a:endPar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Dépassement </a:t>
            </a: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d’une approche du foncier qui le considère comme simple support de l’aménagement</a:t>
            </a:r>
            <a:endPar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endPar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
                <a:srgbClr val="E6312E"/>
              </a:buClr>
              <a:buSzTx/>
              <a:buFontTx/>
              <a:buNone/>
              <a:tabLst/>
              <a:defRPr/>
            </a:pPr>
            <a:endPar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endParaRPr>
          </a:p>
        </p:txBody>
      </p:sp>
      <p:cxnSp>
        <p:nvCxnSpPr>
          <p:cNvPr id="6" name="Connecteur droit 5"/>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8"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Espace réservé du texte 15"/>
          <p:cNvSpPr>
            <a:spLocks noGrp="1"/>
          </p:cNvSpPr>
          <p:nvPr>
            <p:ph type="body" sz="quarter" idx="4294967295"/>
          </p:nvPr>
        </p:nvSpPr>
        <p:spPr>
          <a:xfrm>
            <a:off x="1481583" y="480605"/>
            <a:ext cx="9558594" cy="531716"/>
          </a:xfrm>
          <a:prstGeom prst="rect">
            <a:avLst/>
          </a:prstGeom>
        </p:spPr>
        <p:txBody>
          <a:bodyPr anchor="ctr">
            <a:noAutofit/>
          </a:bodyPr>
          <a:lstStyle>
            <a:lvl1pPr algn="l">
              <a:buNone/>
              <a:defRPr sz="3200" b="1">
                <a:solidFill>
                  <a:srgbClr val="183D8A"/>
                </a:solidFill>
              </a:defRPr>
            </a:lvl1pPr>
            <a:lvl2pPr algn="ctr">
              <a:buNone/>
              <a:defRPr sz="2400">
                <a:solidFill>
                  <a:schemeClr val="bg1">
                    <a:lumMod val="50000"/>
                  </a:schemeClr>
                </a:solidFill>
              </a:defRPr>
            </a:lvl2pPr>
          </a:lstStyle>
          <a:p>
            <a:pPr marL="0" indent="0"/>
            <a:r>
              <a:rPr lang="fr-FR" sz="2600" dirty="0" smtClean="0">
                <a:latin typeface="Century Gothic" panose="020B0502020202020204" pitchFamily="34" charset="0"/>
                <a:ea typeface="Times New Roman" panose="02020603050405020304" pitchFamily="18" charset="0"/>
                <a:cs typeface="Times New Roman" panose="02020603050405020304" pitchFamily="18" charset="0"/>
              </a:rPr>
              <a:t>Le tourisme imbriqué dans la </a:t>
            </a:r>
            <a:r>
              <a:rPr lang="fr-FR" sz="2600" dirty="0" smtClean="0">
                <a:latin typeface="Century Gothic" panose="020B0502020202020204" pitchFamily="34" charset="0"/>
                <a:ea typeface="Times New Roman" panose="02020603050405020304" pitchFamily="18" charset="0"/>
                <a:cs typeface="Times New Roman" panose="02020603050405020304" pitchFamily="18" charset="0"/>
              </a:rPr>
              <a:t>dynamique</a:t>
            </a:r>
            <a:br>
              <a:rPr lang="fr-FR" sz="2600" dirty="0" smtClean="0">
                <a:latin typeface="Century Gothic" panose="020B0502020202020204" pitchFamily="34" charset="0"/>
                <a:ea typeface="Times New Roman" panose="02020603050405020304" pitchFamily="18" charset="0"/>
                <a:cs typeface="Times New Roman" panose="02020603050405020304" pitchFamily="18" charset="0"/>
              </a:rPr>
            </a:br>
            <a:r>
              <a:rPr lang="fr-FR" sz="2600" dirty="0" smtClean="0">
                <a:latin typeface="Century Gothic" panose="020B0502020202020204" pitchFamily="34" charset="0"/>
                <a:ea typeface="Times New Roman" panose="02020603050405020304" pitchFamily="18" charset="0"/>
                <a:cs typeface="Times New Roman" panose="02020603050405020304" pitchFamily="18" charset="0"/>
              </a:rPr>
              <a:t>d’urbanisation – métropolisation </a:t>
            </a:r>
            <a:r>
              <a:rPr lang="fr-FR" sz="2600" dirty="0" smtClean="0">
                <a:latin typeface="Century Gothic" panose="020B0502020202020204" pitchFamily="34" charset="0"/>
                <a:ea typeface="Times New Roman" panose="02020603050405020304" pitchFamily="18" charset="0"/>
                <a:cs typeface="Times New Roman" panose="02020603050405020304" pitchFamily="18" charset="0"/>
              </a:rPr>
              <a:t>des territoires</a:t>
            </a:r>
            <a:r>
              <a:rPr lang="fr-FR" sz="2600" dirty="0" smtClean="0">
                <a:solidFill>
                  <a:srgbClr val="EB5C63"/>
                </a:solidFill>
                <a:latin typeface="Century Gothic" panose="020B0502020202020204" pitchFamily="34" charset="0"/>
                <a:ea typeface="Times New Roman" panose="02020603050405020304" pitchFamily="18" charset="0"/>
                <a:cs typeface="Times New Roman" panose="02020603050405020304" pitchFamily="18" charset="0"/>
              </a:rPr>
              <a:t> </a:t>
            </a:r>
            <a:endParaRPr lang="fr-FR" sz="2600" dirty="0">
              <a:solidFill>
                <a:srgbClr val="EB5C63"/>
              </a:solidFill>
              <a:latin typeface="Century Gothic" panose="020B0502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970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à coins arrondis 18"/>
          <p:cNvSpPr/>
          <p:nvPr/>
        </p:nvSpPr>
        <p:spPr>
          <a:xfrm>
            <a:off x="8910918" y="349623"/>
            <a:ext cx="2528047" cy="815788"/>
          </a:xfrm>
          <a:prstGeom prst="roundRect">
            <a:avLst/>
          </a:prstGeom>
          <a:solidFill>
            <a:srgbClr val="ACE1E6"/>
          </a:solidFill>
          <a:ln>
            <a:solidFill>
              <a:srgbClr val="ACE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a:extLst>
              <a:ext uri="{FF2B5EF4-FFF2-40B4-BE49-F238E27FC236}">
                <a16:creationId xmlns:a16="http://schemas.microsoft.com/office/drawing/2014/main" id="{6956D8F4-291D-4836-933D-854295A9D762}"/>
              </a:ext>
            </a:extLst>
          </p:cNvPr>
          <p:cNvCxnSpPr>
            <a:cxnSpLocks/>
          </p:cNvCxnSpPr>
          <p:nvPr/>
        </p:nvCxnSpPr>
        <p:spPr>
          <a:xfrm>
            <a:off x="514350" y="796526"/>
            <a:ext cx="793750" cy="0"/>
          </a:xfrm>
          <a:prstGeom prst="line">
            <a:avLst/>
          </a:prstGeom>
          <a:ln w="44450">
            <a:solidFill>
              <a:srgbClr val="EB5C63"/>
            </a:solidFill>
          </a:ln>
        </p:spPr>
        <p:style>
          <a:lnRef idx="1">
            <a:schemeClr val="accent1"/>
          </a:lnRef>
          <a:fillRef idx="0">
            <a:schemeClr val="accent1"/>
          </a:fillRef>
          <a:effectRef idx="0">
            <a:schemeClr val="accent1"/>
          </a:effectRef>
          <a:fontRef idx="minor">
            <a:schemeClr val="tx1"/>
          </a:fontRef>
        </p:style>
      </p:cxnSp>
      <p:sp>
        <p:nvSpPr>
          <p:cNvPr id="9" name="Titre 1">
            <a:extLst>
              <a:ext uri="{FF2B5EF4-FFF2-40B4-BE49-F238E27FC236}">
                <a16:creationId xmlns:a16="http://schemas.microsoft.com/office/drawing/2014/main" id="{6EEC5DF2-3CC8-443D-8220-A89E4D7F3835}"/>
              </a:ext>
            </a:extLst>
          </p:cNvPr>
          <p:cNvSpPr txBox="1">
            <a:spLocks/>
          </p:cNvSpPr>
          <p:nvPr/>
        </p:nvSpPr>
        <p:spPr>
          <a:xfrm>
            <a:off x="431800" y="247510"/>
            <a:ext cx="10515600" cy="5532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dirty="0"/>
              <a:t>INTERVENANT·ES</a:t>
            </a:r>
          </a:p>
        </p:txBody>
      </p:sp>
      <p:sp>
        <p:nvSpPr>
          <p:cNvPr id="14" name="Прямоугольник 20">
            <a:extLst>
              <a:ext uri="{FF2B5EF4-FFF2-40B4-BE49-F238E27FC236}">
                <a16:creationId xmlns:a16="http://schemas.microsoft.com/office/drawing/2014/main" id="{A19C17F0-2E92-4CF8-BCC5-31EA95C10794}"/>
              </a:ext>
            </a:extLst>
          </p:cNvPr>
          <p:cNvSpPr/>
          <p:nvPr/>
        </p:nvSpPr>
        <p:spPr>
          <a:xfrm>
            <a:off x="2753712" y="1380359"/>
            <a:ext cx="115614" cy="1130617"/>
          </a:xfrm>
          <a:prstGeom prst="rect">
            <a:avLst/>
          </a:prstGeom>
          <a:solidFill>
            <a:srgbClr val="10A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20">
            <a:extLst>
              <a:ext uri="{FF2B5EF4-FFF2-40B4-BE49-F238E27FC236}">
                <a16:creationId xmlns:a16="http://schemas.microsoft.com/office/drawing/2014/main" id="{80C72167-94F7-44F4-9749-03D1FA0729FE}"/>
              </a:ext>
            </a:extLst>
          </p:cNvPr>
          <p:cNvSpPr/>
          <p:nvPr/>
        </p:nvSpPr>
        <p:spPr>
          <a:xfrm>
            <a:off x="2753714" y="3102077"/>
            <a:ext cx="115614" cy="1130617"/>
          </a:xfrm>
          <a:prstGeom prst="rect">
            <a:avLst/>
          </a:prstGeom>
          <a:solidFill>
            <a:srgbClr val="10A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itre 1">
            <a:extLst>
              <a:ext uri="{FF2B5EF4-FFF2-40B4-BE49-F238E27FC236}">
                <a16:creationId xmlns:a16="http://schemas.microsoft.com/office/drawing/2014/main" id="{12BAFE2C-5D78-408E-8C55-FE3C6F6D1D90}"/>
              </a:ext>
            </a:extLst>
          </p:cNvPr>
          <p:cNvSpPr txBox="1">
            <a:spLocks/>
          </p:cNvSpPr>
          <p:nvPr/>
        </p:nvSpPr>
        <p:spPr>
          <a:xfrm>
            <a:off x="3039052" y="1413949"/>
            <a:ext cx="3666220" cy="5865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b="1" dirty="0" smtClean="0"/>
              <a:t>Sylvain CHARLOT</a:t>
            </a:r>
            <a:endParaRPr lang="fr-FR" sz="3200" dirty="0"/>
          </a:p>
        </p:txBody>
      </p:sp>
      <p:sp>
        <p:nvSpPr>
          <p:cNvPr id="18" name="Titre 1">
            <a:extLst>
              <a:ext uri="{FF2B5EF4-FFF2-40B4-BE49-F238E27FC236}">
                <a16:creationId xmlns:a16="http://schemas.microsoft.com/office/drawing/2014/main" id="{AA74A623-969B-415C-80E6-7B09B439FEA4}"/>
              </a:ext>
            </a:extLst>
          </p:cNvPr>
          <p:cNvSpPr txBox="1">
            <a:spLocks/>
          </p:cNvSpPr>
          <p:nvPr/>
        </p:nvSpPr>
        <p:spPr>
          <a:xfrm>
            <a:off x="3039051" y="2005228"/>
            <a:ext cx="6493831" cy="4749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dirty="0" smtClean="0"/>
              <a:t>Responsable programmes « rénovation des stations »</a:t>
            </a:r>
            <a:endParaRPr lang="fr-FR" sz="2400" dirty="0"/>
          </a:p>
        </p:txBody>
      </p:sp>
      <p:sp>
        <p:nvSpPr>
          <p:cNvPr id="21" name="Titre 1">
            <a:extLst>
              <a:ext uri="{FF2B5EF4-FFF2-40B4-BE49-F238E27FC236}">
                <a16:creationId xmlns:a16="http://schemas.microsoft.com/office/drawing/2014/main" id="{D7A0EC4F-DA2A-476B-8690-C806BDB7E1A1}"/>
              </a:ext>
            </a:extLst>
          </p:cNvPr>
          <p:cNvSpPr txBox="1">
            <a:spLocks/>
          </p:cNvSpPr>
          <p:nvPr/>
        </p:nvSpPr>
        <p:spPr>
          <a:xfrm>
            <a:off x="3039052" y="3026733"/>
            <a:ext cx="8490796" cy="5865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b="1" dirty="0" smtClean="0"/>
              <a:t>Laure </a:t>
            </a:r>
            <a:r>
              <a:rPr lang="fr-FR" sz="3200" b="1" dirty="0" smtClean="0"/>
              <a:t>CASANOVA ENAULT </a:t>
            </a:r>
            <a:r>
              <a:rPr lang="fr-FR" sz="3200" b="1" dirty="0" smtClean="0"/>
              <a:t>/ Guilhem BOULAY</a:t>
            </a:r>
            <a:endParaRPr lang="fr-FR" sz="3200" dirty="0"/>
          </a:p>
        </p:txBody>
      </p:sp>
      <p:sp>
        <p:nvSpPr>
          <p:cNvPr id="22" name="Titre 1">
            <a:extLst>
              <a:ext uri="{FF2B5EF4-FFF2-40B4-BE49-F238E27FC236}">
                <a16:creationId xmlns:a16="http://schemas.microsoft.com/office/drawing/2014/main" id="{AE7D54FC-360C-48BD-A63F-5AD54AC962EA}"/>
              </a:ext>
            </a:extLst>
          </p:cNvPr>
          <p:cNvSpPr txBox="1">
            <a:spLocks/>
          </p:cNvSpPr>
          <p:nvPr/>
        </p:nvSpPr>
        <p:spPr>
          <a:xfrm>
            <a:off x="3039051" y="3618012"/>
            <a:ext cx="7498445" cy="72352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dirty="0" err="1" smtClean="0"/>
              <a:t>Maître.sse</a:t>
            </a:r>
            <a:r>
              <a:rPr lang="fr-FR" sz="2000" dirty="0" smtClean="0"/>
              <a:t> </a:t>
            </a:r>
            <a:r>
              <a:rPr lang="fr-FR" sz="2000" dirty="0"/>
              <a:t>de conférences en géographie à l'université </a:t>
            </a:r>
            <a:r>
              <a:rPr lang="fr-FR" sz="2000" dirty="0" smtClean="0"/>
              <a:t>d'Avignon</a:t>
            </a:r>
            <a:r>
              <a:rPr lang="fr-FR" sz="2000" dirty="0"/>
              <a:t>, </a:t>
            </a:r>
            <a:r>
              <a:rPr lang="fr-FR" sz="2000" dirty="0" err="1" smtClean="0"/>
              <a:t>spécialisé.e.s</a:t>
            </a:r>
            <a:r>
              <a:rPr lang="fr-FR" sz="2000" dirty="0" smtClean="0"/>
              <a:t> sur les marchés </a:t>
            </a:r>
            <a:r>
              <a:rPr lang="fr-FR" sz="2000" dirty="0"/>
              <a:t>fonciers et immobiliers</a:t>
            </a:r>
            <a:endParaRPr lang="fr-FR" sz="2400" dirty="0"/>
          </a:p>
        </p:txBody>
      </p:sp>
      <p:sp>
        <p:nvSpPr>
          <p:cNvPr id="2" name="ZoneTexte 1"/>
          <p:cNvSpPr txBox="1"/>
          <p:nvPr/>
        </p:nvSpPr>
        <p:spPr>
          <a:xfrm>
            <a:off x="9179860" y="465130"/>
            <a:ext cx="2510118" cy="584775"/>
          </a:xfrm>
          <a:prstGeom prst="rect">
            <a:avLst/>
          </a:prstGeom>
          <a:noFill/>
        </p:spPr>
        <p:txBody>
          <a:bodyPr wrap="square" rtlCol="0">
            <a:spAutoFit/>
          </a:bodyPr>
          <a:lstStyle/>
          <a:p>
            <a:r>
              <a:rPr lang="fr-FR" sz="1600" i="1" dirty="0">
                <a:latin typeface="+mj-lt"/>
                <a:ea typeface="+mj-ea"/>
                <a:cs typeface="+mj-cs"/>
              </a:rPr>
              <a:t>Modérateur : </a:t>
            </a:r>
          </a:p>
          <a:p>
            <a:r>
              <a:rPr lang="fr-FR" sz="1600" i="1" dirty="0">
                <a:latin typeface="+mj-lt"/>
                <a:ea typeface="+mj-ea"/>
                <a:cs typeface="+mj-cs"/>
              </a:rPr>
              <a:t>Michel DIETLIN, AGATE</a:t>
            </a:r>
          </a:p>
        </p:txBody>
      </p:sp>
      <p:pic>
        <p:nvPicPr>
          <p:cNvPr id="20" name="Imag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350" y="4821537"/>
            <a:ext cx="1961381" cy="1235671"/>
          </a:xfrm>
          <a:prstGeom prst="rect">
            <a:avLst/>
          </a:prstGeom>
        </p:spPr>
      </p:pic>
      <p:pic>
        <p:nvPicPr>
          <p:cNvPr id="23" name="Imag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350" y="1464440"/>
            <a:ext cx="1865103" cy="979595"/>
          </a:xfrm>
          <a:prstGeom prst="rect">
            <a:avLst/>
          </a:prstGeom>
        </p:spPr>
      </p:pic>
      <p:sp>
        <p:nvSpPr>
          <p:cNvPr id="25" name="Прямоугольник 20">
            <a:extLst>
              <a:ext uri="{FF2B5EF4-FFF2-40B4-BE49-F238E27FC236}">
                <a16:creationId xmlns:a16="http://schemas.microsoft.com/office/drawing/2014/main" id="{A19C17F0-2E92-4CF8-BCC5-31EA95C10794}"/>
              </a:ext>
            </a:extLst>
          </p:cNvPr>
          <p:cNvSpPr/>
          <p:nvPr/>
        </p:nvSpPr>
        <p:spPr>
          <a:xfrm>
            <a:off x="2753712" y="4812300"/>
            <a:ext cx="115614" cy="1130617"/>
          </a:xfrm>
          <a:prstGeom prst="rect">
            <a:avLst/>
          </a:prstGeom>
          <a:solidFill>
            <a:srgbClr val="10A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itre 1">
            <a:extLst>
              <a:ext uri="{FF2B5EF4-FFF2-40B4-BE49-F238E27FC236}">
                <a16:creationId xmlns:a16="http://schemas.microsoft.com/office/drawing/2014/main" id="{12BAFE2C-5D78-408E-8C55-FE3C6F6D1D90}"/>
              </a:ext>
            </a:extLst>
          </p:cNvPr>
          <p:cNvSpPr txBox="1">
            <a:spLocks/>
          </p:cNvSpPr>
          <p:nvPr/>
        </p:nvSpPr>
        <p:spPr>
          <a:xfrm>
            <a:off x="3039052" y="4832047"/>
            <a:ext cx="3666220" cy="5865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b="1" dirty="0" smtClean="0"/>
              <a:t>Nicolas DAYOT</a:t>
            </a:r>
            <a:endParaRPr lang="fr-FR" sz="3200" dirty="0"/>
          </a:p>
        </p:txBody>
      </p:sp>
      <p:sp>
        <p:nvSpPr>
          <p:cNvPr id="27" name="Titre 1">
            <a:extLst>
              <a:ext uri="{FF2B5EF4-FFF2-40B4-BE49-F238E27FC236}">
                <a16:creationId xmlns:a16="http://schemas.microsoft.com/office/drawing/2014/main" id="{AA74A623-969B-415C-80E6-7B09B439FEA4}"/>
              </a:ext>
            </a:extLst>
          </p:cNvPr>
          <p:cNvSpPr txBox="1">
            <a:spLocks/>
          </p:cNvSpPr>
          <p:nvPr/>
        </p:nvSpPr>
        <p:spPr>
          <a:xfrm>
            <a:off x="3039051" y="5423326"/>
            <a:ext cx="9079377" cy="4749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dirty="0" smtClean="0"/>
              <a:t>Président de la Fédération Nationale de l’Hôtellerie de Plein Air</a:t>
            </a:r>
            <a:endParaRPr lang="fr-FR" sz="2400" dirty="0"/>
          </a:p>
        </p:txBody>
      </p:sp>
      <p:grpSp>
        <p:nvGrpSpPr>
          <p:cNvPr id="7" name="Groupe 6"/>
          <p:cNvGrpSpPr/>
          <p:nvPr/>
        </p:nvGrpSpPr>
        <p:grpSpPr>
          <a:xfrm>
            <a:off x="514350" y="3207819"/>
            <a:ext cx="1860492" cy="944963"/>
            <a:chOff x="514350" y="3207819"/>
            <a:chExt cx="1860492" cy="944963"/>
          </a:xfrm>
        </p:grpSpPr>
        <p:pic>
          <p:nvPicPr>
            <p:cNvPr id="24" name="Image 23"/>
            <p:cNvPicPr>
              <a:picLocks noChangeAspect="1"/>
            </p:cNvPicPr>
            <p:nvPr/>
          </p:nvPicPr>
          <p:blipFill rotWithShape="1">
            <a:blip r:embed="rId4"/>
            <a:srcRect l="19103" t="15548" r="20574" b="14322"/>
            <a:stretch/>
          </p:blipFill>
          <p:spPr>
            <a:xfrm>
              <a:off x="514350" y="3207819"/>
              <a:ext cx="812800" cy="944963"/>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3356" y="3207819"/>
              <a:ext cx="911486" cy="911486"/>
            </a:xfrm>
            <a:prstGeom prst="rect">
              <a:avLst/>
            </a:prstGeom>
          </p:spPr>
        </p:pic>
      </p:grpSp>
    </p:spTree>
    <p:extLst>
      <p:ext uri="{BB962C8B-B14F-4D97-AF65-F5344CB8AC3E}">
        <p14:creationId xmlns:p14="http://schemas.microsoft.com/office/powerpoint/2010/main" val="31095762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3"/>
          <a:srcRect l="11974" t="22633" r="17999" b="18279"/>
          <a:stretch/>
        </p:blipFill>
        <p:spPr>
          <a:xfrm>
            <a:off x="2205" y="2934210"/>
            <a:ext cx="6109246" cy="2899614"/>
          </a:xfrm>
          <a:prstGeom prst="rect">
            <a:avLst/>
          </a:prstGeom>
        </p:spPr>
      </p:pic>
      <p:pic>
        <p:nvPicPr>
          <p:cNvPr id="8" name="Image 7"/>
          <p:cNvPicPr>
            <a:picLocks noChangeAspect="1"/>
          </p:cNvPicPr>
          <p:nvPr/>
        </p:nvPicPr>
        <p:blipFill rotWithShape="1">
          <a:blip r:embed="rId4"/>
          <a:srcRect l="12280" t="23547" r="20274" b="18506"/>
          <a:stretch/>
        </p:blipFill>
        <p:spPr>
          <a:xfrm>
            <a:off x="6235082" y="2934210"/>
            <a:ext cx="5941403" cy="2871379"/>
          </a:xfrm>
          <a:prstGeom prst="rect">
            <a:avLst/>
          </a:prstGeom>
        </p:spPr>
      </p:pic>
      <p:sp>
        <p:nvSpPr>
          <p:cNvPr id="3" name="Rectangle 2"/>
          <p:cNvSpPr/>
          <p:nvPr/>
        </p:nvSpPr>
        <p:spPr>
          <a:xfrm>
            <a:off x="-1" y="2852788"/>
            <a:ext cx="1334815" cy="683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6229506" y="2852789"/>
            <a:ext cx="1334815" cy="602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Espace réservé du texte 15"/>
          <p:cNvSpPr>
            <a:spLocks noGrp="1"/>
          </p:cNvSpPr>
          <p:nvPr>
            <p:ph type="body" sz="quarter" idx="4294967295"/>
          </p:nvPr>
        </p:nvSpPr>
        <p:spPr>
          <a:xfrm>
            <a:off x="1481583" y="494781"/>
            <a:ext cx="10694902" cy="531716"/>
          </a:xfrm>
          <a:prstGeom prst="rect">
            <a:avLst/>
          </a:prstGeom>
        </p:spPr>
        <p:txBody>
          <a:bodyPr anchor="ctr">
            <a:noAutofit/>
          </a:bodyPr>
          <a:lstStyle>
            <a:lvl1pPr algn="l">
              <a:buNone/>
              <a:defRPr sz="3200" b="1">
                <a:solidFill>
                  <a:srgbClr val="183D8A"/>
                </a:solidFill>
              </a:defRPr>
            </a:lvl1pPr>
            <a:lvl2pPr algn="ctr">
              <a:buNone/>
              <a:defRPr sz="2400">
                <a:solidFill>
                  <a:schemeClr val="bg1">
                    <a:lumMod val="50000"/>
                  </a:schemeClr>
                </a:solidFill>
              </a:defRPr>
            </a:lvl2pPr>
          </a:lstStyle>
          <a:p>
            <a:pPr marL="0" indent="0"/>
            <a:r>
              <a:rPr lang="fr-FR" sz="2700" dirty="0">
                <a:latin typeface="Century Gothic" panose="020B0502020202020204" pitchFamily="34" charset="0"/>
                <a:ea typeface="Times New Roman" panose="02020603050405020304" pitchFamily="18" charset="0"/>
                <a:cs typeface="Times New Roman" panose="02020603050405020304" pitchFamily="18" charset="0"/>
              </a:rPr>
              <a:t>La valorisation immobilière du </a:t>
            </a:r>
            <a:r>
              <a:rPr lang="fr-FR" sz="2700" dirty="0" smtClean="0">
                <a:latin typeface="Century Gothic" panose="020B0502020202020204" pitchFamily="34" charset="0"/>
                <a:ea typeface="Times New Roman" panose="02020603050405020304" pitchFamily="18" charset="0"/>
                <a:cs typeface="Times New Roman" panose="02020603050405020304" pitchFamily="18" charset="0"/>
              </a:rPr>
              <a:t>foncier</a:t>
            </a:r>
            <a:br>
              <a:rPr lang="fr-FR" sz="2700" dirty="0" smtClean="0">
                <a:latin typeface="Century Gothic" panose="020B0502020202020204" pitchFamily="34" charset="0"/>
                <a:ea typeface="Times New Roman" panose="02020603050405020304" pitchFamily="18" charset="0"/>
                <a:cs typeface="Times New Roman" panose="02020603050405020304" pitchFamily="18" charset="0"/>
              </a:rPr>
            </a:br>
            <a:r>
              <a:rPr lang="fr-FR" sz="2700" dirty="0" smtClean="0">
                <a:latin typeface="Century Gothic" panose="020B0502020202020204" pitchFamily="34" charset="0"/>
                <a:ea typeface="Times New Roman" panose="02020603050405020304" pitchFamily="18" charset="0"/>
                <a:cs typeface="Times New Roman" panose="02020603050405020304" pitchFamily="18" charset="0"/>
              </a:rPr>
              <a:t>à </a:t>
            </a:r>
            <a:r>
              <a:rPr lang="fr-FR" sz="2700" dirty="0" smtClean="0">
                <a:latin typeface="Century Gothic" panose="020B0502020202020204" pitchFamily="34" charset="0"/>
                <a:ea typeface="Times New Roman" panose="02020603050405020304" pitchFamily="18" charset="0"/>
                <a:cs typeface="Times New Roman" panose="02020603050405020304" pitchFamily="18" charset="0"/>
              </a:rPr>
              <a:t>des fins résidentielles et touristiques</a:t>
            </a:r>
            <a:endParaRPr lang="fr-FR" sz="27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5" name="ZoneTexte 4"/>
          <p:cNvSpPr txBox="1"/>
          <p:nvPr/>
        </p:nvSpPr>
        <p:spPr>
          <a:xfrm>
            <a:off x="768642" y="1327564"/>
            <a:ext cx="10992434" cy="1538883"/>
          </a:xfrm>
          <a:prstGeom prst="rect">
            <a:avLst/>
          </a:prstGeom>
          <a:noFill/>
        </p:spPr>
        <p:txBody>
          <a:bodyPr wrap="square" lIns="0" tIns="0" rIns="0" bIns="0" rtlCol="0">
            <a:spAutoFit/>
          </a:bodyPr>
          <a:lstStyle/>
          <a:p>
            <a:pPr marL="285750" marR="0" lvl="0" indent="-285750" algn="just" defTabSz="914400" rtl="0" eaLnBrk="1" fontAlgn="auto" latinLnBrk="0" hangingPunct="1">
              <a:lnSpc>
                <a:spcPct val="100000"/>
              </a:lnSpc>
              <a:spcBef>
                <a:spcPts val="0"/>
              </a:spcBef>
              <a:spcAft>
                <a:spcPts val="1200"/>
              </a:spcAft>
              <a:buClr>
                <a:srgbClr val="E6312E"/>
              </a:buClr>
              <a:buSzTx/>
              <a:buFont typeface="Arial" panose="020B0604020202020204" pitchFamily="34" charset="0"/>
              <a:buChar char="►"/>
              <a:tabLst/>
              <a:defRPr/>
            </a:pPr>
            <a:r>
              <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rPr>
              <a:t>Se placer </a:t>
            </a: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à </a:t>
            </a:r>
            <a:r>
              <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rPr>
              <a:t>l’échelle </a:t>
            </a: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du </a:t>
            </a:r>
            <a:r>
              <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rPr>
              <a:t>modèle de développement territorial</a:t>
            </a:r>
          </a:p>
          <a:p>
            <a:pPr marL="285750" marR="0" lvl="0" indent="-285750" algn="just" defTabSz="914400" rtl="0" eaLnBrk="1" fontAlgn="auto" latinLnBrk="0" hangingPunct="1">
              <a:lnSpc>
                <a:spcPct val="100000"/>
              </a:lnSpc>
              <a:spcBef>
                <a:spcPts val="0"/>
              </a:spcBef>
              <a:spcAft>
                <a:spcPts val="1200"/>
              </a:spcAft>
              <a:buClr>
                <a:srgbClr val="E6312E"/>
              </a:buClr>
              <a:buSzTx/>
              <a:buFont typeface="Arial" panose="020B0604020202020204" pitchFamily="34" charset="0"/>
              <a:buChar char="►"/>
              <a:tabLst/>
              <a:defRPr/>
            </a:pP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Un </a:t>
            </a: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usage du foncier qui tend à être exclusif : l’immobilier</a:t>
            </a:r>
          </a:p>
          <a:p>
            <a:pPr marL="285750" marR="0" lvl="0" indent="-285750" algn="just" defTabSz="914400" rtl="0" eaLnBrk="1" fontAlgn="auto" latinLnBrk="0" hangingPunct="1">
              <a:lnSpc>
                <a:spcPct val="100000"/>
              </a:lnSpc>
              <a:spcBef>
                <a:spcPts val="0"/>
              </a:spcBef>
              <a:spcAft>
                <a:spcPts val="1200"/>
              </a:spcAft>
              <a:buClr>
                <a:srgbClr val="E6312E"/>
              </a:buClr>
              <a:buSzTx/>
              <a:buFont typeface="Arial" panose="020B0604020202020204" pitchFamily="34" charset="0"/>
              <a:buChar char="►"/>
              <a:tabLst/>
              <a:defRPr/>
            </a:pP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Les </a:t>
            </a: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dynamiques touristiques : un facteur de survalorisation du foncier et qui renforce la valorisation exclusive du foncier par l’immobilier </a:t>
            </a:r>
            <a:endPar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endParaRPr>
          </a:p>
        </p:txBody>
      </p:sp>
      <p:sp>
        <p:nvSpPr>
          <p:cNvPr id="2" name="ZoneTexte 1"/>
          <p:cNvSpPr txBox="1"/>
          <p:nvPr/>
        </p:nvSpPr>
        <p:spPr>
          <a:xfrm>
            <a:off x="6235082" y="5887011"/>
            <a:ext cx="44329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Source : CEREMA</a:t>
            </a:r>
          </a:p>
        </p:txBody>
      </p:sp>
      <p:sp>
        <p:nvSpPr>
          <p:cNvPr id="10" name="ZoneTexte 11"/>
          <p:cNvSpPr txBox="1">
            <a:spLocks noChangeArrowheads="1"/>
          </p:cNvSpPr>
          <p:nvPr/>
        </p:nvSpPr>
        <p:spPr bwMode="auto">
          <a:xfrm>
            <a:off x="-1" y="2971842"/>
            <a:ext cx="1334815" cy="477054"/>
          </a:xfrm>
          <a:prstGeom prst="rect">
            <a:avLst/>
          </a:prstGeom>
          <a:solidFill>
            <a:schemeClr val="bg1"/>
          </a:solidFill>
          <a:ln>
            <a:noFill/>
          </a:ln>
          <a:extLst/>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2500" b="1" i="0" u="none" strike="noStrike" kern="1200" cap="none" spc="0" normalizeH="0" baseline="0" noProof="0" dirty="0">
                <a:ln>
                  <a:noFill/>
                </a:ln>
                <a:solidFill>
                  <a:srgbClr val="000000"/>
                </a:solidFill>
                <a:effectLst/>
                <a:uLnTx/>
                <a:uFillTx/>
                <a:latin typeface="Calibri" panose="020F0502020204030204"/>
                <a:ea typeface="+mn-ea"/>
                <a:cs typeface="+mn-cs"/>
              </a:rPr>
              <a:t>Activités</a:t>
            </a:r>
          </a:p>
        </p:txBody>
      </p:sp>
      <p:sp>
        <p:nvSpPr>
          <p:cNvPr id="11" name="ZoneTexte 10"/>
          <p:cNvSpPr txBox="1">
            <a:spLocks noChangeArrowheads="1"/>
          </p:cNvSpPr>
          <p:nvPr/>
        </p:nvSpPr>
        <p:spPr bwMode="auto">
          <a:xfrm>
            <a:off x="6229505" y="2951906"/>
            <a:ext cx="1334815" cy="477054"/>
          </a:xfrm>
          <a:prstGeom prst="rect">
            <a:avLst/>
          </a:prstGeom>
          <a:solidFill>
            <a:schemeClr val="bg1"/>
          </a:solidFill>
          <a:ln>
            <a:noFill/>
          </a:ln>
          <a:extLst/>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2500" b="1" i="0" u="none" strike="noStrike" kern="1200" cap="none" spc="0" normalizeH="0" baseline="0" noProof="0" dirty="0">
                <a:ln>
                  <a:noFill/>
                </a:ln>
                <a:solidFill>
                  <a:srgbClr val="000000"/>
                </a:solidFill>
                <a:effectLst/>
                <a:uLnTx/>
                <a:uFillTx/>
                <a:latin typeface="Calibri" panose="020F0502020204030204"/>
                <a:ea typeface="+mn-ea"/>
                <a:cs typeface="+mn-cs"/>
              </a:rPr>
              <a:t>Habitat</a:t>
            </a:r>
          </a:p>
        </p:txBody>
      </p:sp>
      <p:cxnSp>
        <p:nvCxnSpPr>
          <p:cNvPr id="12" name="Connecteur droit 1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13"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rcRect t="34499" r="71931" b="40585"/>
          <a:stretch>
            <a:fillRect/>
          </a:stretch>
        </p:blipFill>
        <p:spPr bwMode="auto">
          <a:xfrm>
            <a:off x="2827283" y="5301713"/>
            <a:ext cx="3284168" cy="15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3141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u texte 15"/>
          <p:cNvSpPr>
            <a:spLocks noGrp="1"/>
          </p:cNvSpPr>
          <p:nvPr>
            <p:ph type="body" sz="quarter" idx="4294967295"/>
          </p:nvPr>
        </p:nvSpPr>
        <p:spPr>
          <a:xfrm>
            <a:off x="1481583" y="305597"/>
            <a:ext cx="9187610" cy="531716"/>
          </a:xfrm>
          <a:prstGeom prst="rect">
            <a:avLst/>
          </a:prstGeom>
        </p:spPr>
        <p:txBody>
          <a:bodyPr anchor="ctr">
            <a:no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700" dirty="0">
                <a:latin typeface="Century Gothic" panose="020B0502020202020204" pitchFamily="34" charset="0"/>
                <a:ea typeface="Times New Roman" panose="02020603050405020304" pitchFamily="18" charset="0"/>
                <a:cs typeface="Times New Roman" panose="02020603050405020304" pitchFamily="18" charset="0"/>
              </a:rPr>
              <a:t>Une hypothèse théorique : la « résidentialisation » </a:t>
            </a:r>
          </a:p>
        </p:txBody>
      </p:sp>
      <p:sp>
        <p:nvSpPr>
          <p:cNvPr id="5" name="ZoneTexte 4"/>
          <p:cNvSpPr txBox="1"/>
          <p:nvPr/>
        </p:nvSpPr>
        <p:spPr>
          <a:xfrm>
            <a:off x="768642" y="1065118"/>
            <a:ext cx="11034475" cy="4924425"/>
          </a:xfrm>
          <a:prstGeom prst="rect">
            <a:avLst/>
          </a:prstGeom>
          <a:noFill/>
        </p:spPr>
        <p:txBody>
          <a:bodyPr wrap="square" lIns="0" tIns="0" rIns="0" bIns="0" rtlCol="0">
            <a:spAutoFit/>
          </a:bodyPr>
          <a:lstStyle/>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r>
              <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rPr>
              <a:t>L’économie résidentielle chez L. </a:t>
            </a:r>
            <a:r>
              <a:rPr kumimoji="0" lang="fr-FR" sz="2000" b="0" i="0" u="none" strike="noStrike" kern="1200" cap="none" spc="0" normalizeH="0" baseline="0" noProof="0" dirty="0" err="1">
                <a:ln>
                  <a:noFill/>
                </a:ln>
                <a:solidFill>
                  <a:srgbClr val="183D8A"/>
                </a:solidFill>
                <a:effectLst/>
                <a:uLnTx/>
                <a:uFillTx/>
                <a:latin typeface="Calibri Light" panose="020F0302020204030204"/>
                <a:ea typeface="+mn-ea"/>
                <a:cs typeface="+mn-cs"/>
              </a:rPr>
              <a:t>Davezies</a:t>
            </a:r>
            <a:r>
              <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rPr>
              <a:t> </a:t>
            </a: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endPar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r>
              <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rPr>
              <a:t>Passer des revenus </a:t>
            </a:r>
            <a:r>
              <a:rPr kumimoji="0" lang="fr-FR" sz="2000" b="0" i="1" u="none" strike="noStrike" kern="1200" cap="none" spc="0" normalizeH="0" baseline="0" noProof="0" dirty="0">
                <a:ln>
                  <a:noFill/>
                </a:ln>
                <a:solidFill>
                  <a:srgbClr val="183D8A"/>
                </a:solidFill>
                <a:effectLst/>
                <a:uLnTx/>
                <a:uFillTx/>
                <a:latin typeface="Calibri Light" panose="020F0302020204030204"/>
                <a:ea typeface="+mn-ea"/>
                <a:cs typeface="+mn-cs"/>
              </a:rPr>
              <a:t>dans les </a:t>
            </a:r>
            <a:r>
              <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rPr>
              <a:t>territoires aux revenus </a:t>
            </a:r>
            <a:r>
              <a:rPr kumimoji="0" lang="fr-FR" sz="2000" b="0" i="1" u="none" strike="noStrike" kern="1200" cap="none" spc="0" normalizeH="0" baseline="0" noProof="0" dirty="0">
                <a:ln>
                  <a:noFill/>
                </a:ln>
                <a:solidFill>
                  <a:srgbClr val="183D8A"/>
                </a:solidFill>
                <a:effectLst/>
                <a:uLnTx/>
                <a:uFillTx/>
                <a:latin typeface="Calibri Light" panose="020F0302020204030204"/>
                <a:ea typeface="+mn-ea"/>
                <a:cs typeface="+mn-cs"/>
              </a:rPr>
              <a:t>des</a:t>
            </a:r>
            <a:r>
              <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rPr>
              <a:t> territoires</a:t>
            </a: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endPar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r>
              <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rPr>
              <a:t>L’urbanisation est elle-même une ressource, au-delà de l’accroissement démographique</a:t>
            </a: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endPar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r>
              <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rPr>
              <a:t>Les circuits économiques liés à l’urbanisation, dont les recettes fiscales</a:t>
            </a: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endPar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r>
              <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rPr>
              <a:t>La résidentialisation : une dépendance à l’économie </a:t>
            </a:r>
            <a:r>
              <a:rPr kumimoji="0" lang="fr-FR" sz="2000" b="0" i="0" u="none" strike="noStrike" kern="1200" cap="none" spc="0" normalizeH="0" baseline="0" noProof="0" dirty="0" err="1" smtClean="0">
                <a:ln>
                  <a:noFill/>
                </a:ln>
                <a:solidFill>
                  <a:srgbClr val="183D8A"/>
                </a:solidFill>
                <a:effectLst/>
                <a:uLnTx/>
                <a:uFillTx/>
                <a:latin typeface="Calibri Light" panose="020F0302020204030204"/>
                <a:ea typeface="+mn-ea"/>
                <a:cs typeface="+mn-cs"/>
              </a:rPr>
              <a:t>résidentialo</a:t>
            </a: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-touristique et </a:t>
            </a:r>
            <a:r>
              <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rPr>
              <a:t>à l’artificialisation qui l’accompagne</a:t>
            </a: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endPar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Un cadre d’analyse particulièrement adapté </a:t>
            </a:r>
            <a:r>
              <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rPr>
              <a:t>à l’étude des littoraux résidentiels et touristiques dont les modèles de développement sont fondés sur l’attractivité démographique et la croissance </a:t>
            </a: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extensive/ la captation de de populations et de revenus exogènes</a:t>
            </a: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endPar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3 résultats </a:t>
            </a: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représentatifs</a:t>
            </a:r>
            <a:endPar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endParaRPr>
          </a:p>
        </p:txBody>
      </p:sp>
      <p:cxnSp>
        <p:nvCxnSpPr>
          <p:cNvPr id="6" name="Connecteur droit 5"/>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7"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26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u texte 15"/>
          <p:cNvSpPr>
            <a:spLocks noGrp="1"/>
          </p:cNvSpPr>
          <p:nvPr>
            <p:ph type="body" sz="quarter" idx="4294967295"/>
          </p:nvPr>
        </p:nvSpPr>
        <p:spPr>
          <a:xfrm>
            <a:off x="1481583" y="305597"/>
            <a:ext cx="9187610"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700" dirty="0" smtClean="0">
                <a:latin typeface="Century Gothic" panose="020B0502020202020204" pitchFamily="34" charset="0"/>
                <a:ea typeface="Times New Roman" panose="02020603050405020304" pitchFamily="18" charset="0"/>
                <a:cs typeface="Times New Roman" panose="02020603050405020304" pitchFamily="18" charset="0"/>
              </a:rPr>
              <a:t>Résultat 1: Le </a:t>
            </a:r>
            <a:r>
              <a:rPr lang="fr-FR" sz="2700" dirty="0">
                <a:latin typeface="Century Gothic" panose="020B0502020202020204" pitchFamily="34" charset="0"/>
                <a:ea typeface="Times New Roman" panose="02020603050405020304" pitchFamily="18" charset="0"/>
                <a:cs typeface="Times New Roman" panose="02020603050405020304" pitchFamily="18" charset="0"/>
              </a:rPr>
              <a:t>poids de la filière foncière-immobilière</a:t>
            </a:r>
          </a:p>
        </p:txBody>
      </p:sp>
      <p:pic>
        <p:nvPicPr>
          <p:cNvPr id="6" name="Image 5"/>
          <p:cNvPicPr/>
          <p:nvPr/>
        </p:nvPicPr>
        <p:blipFill>
          <a:blip r:embed="rId3">
            <a:extLst>
              <a:ext uri="{28A0092B-C50C-407E-A947-70E740481C1C}">
                <a14:useLocalDpi xmlns:a14="http://schemas.microsoft.com/office/drawing/2010/main" val="0"/>
              </a:ext>
            </a:extLst>
          </a:blip>
          <a:srcRect/>
          <a:stretch>
            <a:fillRect/>
          </a:stretch>
        </p:blipFill>
        <p:spPr bwMode="auto">
          <a:xfrm>
            <a:off x="1559322" y="2859917"/>
            <a:ext cx="9153674" cy="3658466"/>
          </a:xfrm>
          <a:prstGeom prst="rect">
            <a:avLst/>
          </a:prstGeom>
          <a:noFill/>
        </p:spPr>
      </p:pic>
      <p:sp>
        <p:nvSpPr>
          <p:cNvPr id="7" name="ZoneTexte 6"/>
          <p:cNvSpPr txBox="1"/>
          <p:nvPr/>
        </p:nvSpPr>
        <p:spPr>
          <a:xfrm>
            <a:off x="1559322" y="2428991"/>
            <a:ext cx="9109871"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0" i="0" u="none" strike="noStrike" kern="1200" cap="none" spc="0" normalizeH="0" baseline="0" noProof="0" dirty="0">
                <a:ln>
                  <a:noFill/>
                </a:ln>
                <a:solidFill>
                  <a:srgbClr val="183D8A"/>
                </a:solidFill>
                <a:effectLst/>
                <a:uLnTx/>
                <a:uFillTx/>
                <a:latin typeface="Calibri" panose="020F0502020204030204"/>
                <a:ea typeface="+mn-ea"/>
                <a:cs typeface="+mn-cs"/>
              </a:rPr>
              <a:t>Emplois ETP (en %, CLAP, INSEE)</a:t>
            </a:r>
          </a:p>
        </p:txBody>
      </p:sp>
      <p:sp>
        <p:nvSpPr>
          <p:cNvPr id="8" name="ZoneTexte 7"/>
          <p:cNvSpPr txBox="1"/>
          <p:nvPr/>
        </p:nvSpPr>
        <p:spPr>
          <a:xfrm>
            <a:off x="6432333" y="6518383"/>
            <a:ext cx="428066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Réalisation et conception </a:t>
            </a:r>
            <a:r>
              <a:rPr kumimoji="0" lang="fr-FR" sz="1600" b="1" i="0" u="none" strike="noStrike" kern="1200" cap="none" spc="0" normalizeH="0" baseline="0" noProof="0" dirty="0" smtClean="0">
                <a:ln>
                  <a:noFill/>
                </a:ln>
                <a:solidFill>
                  <a:prstClr val="black"/>
                </a:solidFill>
                <a:effectLst/>
                <a:uLnTx/>
                <a:uFillTx/>
                <a:latin typeface="Calibri" panose="020F0502020204030204"/>
                <a:ea typeface="+mn-ea"/>
                <a:cs typeface="+mn-cs"/>
              </a:rPr>
              <a:t>: G</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1" i="0" u="none" strike="noStrike" kern="1200" cap="none" spc="0" normalizeH="0" baseline="0" noProof="0" dirty="0" err="1">
                <a:ln>
                  <a:noFill/>
                </a:ln>
                <a:solidFill>
                  <a:prstClr val="black"/>
                </a:solidFill>
                <a:effectLst/>
                <a:uLnTx/>
                <a:uFillTx/>
                <a:latin typeface="Calibri" panose="020F0502020204030204"/>
                <a:ea typeface="+mn-ea"/>
                <a:cs typeface="+mn-cs"/>
              </a:rPr>
              <a:t>Boulay</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 DURB</a:t>
            </a:r>
          </a:p>
        </p:txBody>
      </p:sp>
      <p:cxnSp>
        <p:nvCxnSpPr>
          <p:cNvPr id="9" name="Connecteur droit 8"/>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10"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p:cNvSpPr/>
          <p:nvPr/>
        </p:nvSpPr>
        <p:spPr>
          <a:xfrm>
            <a:off x="768642" y="1309036"/>
            <a:ext cx="5345615" cy="1323439"/>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r>
              <a:rPr kumimoji="0" lang="fr-FR" sz="2000" b="0" i="0" u="none" strike="noStrike" kern="1200" cap="none" spc="0" normalizeH="0" baseline="0" noProof="0" dirty="0">
                <a:ln>
                  <a:noFill/>
                </a:ln>
                <a:solidFill>
                  <a:srgbClr val="183D8A"/>
                </a:solidFill>
                <a:effectLst/>
                <a:uLnTx/>
                <a:uFillTx/>
                <a:latin typeface="Calibri Light" panose="020F0302020204030204" pitchFamily="34" charset="0"/>
                <a:cs typeface="Calibri Light" panose="020F0302020204030204" pitchFamily="34" charset="0"/>
              </a:rPr>
              <a:t>Considérer le foncier comme l’élément de base d’une chaîne de valorisation économique pour mieux comprendre les logiques territoriales </a:t>
            </a:r>
            <a:r>
              <a:rPr kumimoji="0" lang="fr-FR" sz="2000" b="0" i="0" u="none" strike="noStrike" kern="1200" cap="none" spc="0" normalizeH="0" baseline="0" noProof="0" dirty="0" smtClean="0">
                <a:ln>
                  <a:noFill/>
                </a:ln>
                <a:solidFill>
                  <a:srgbClr val="183D8A"/>
                </a:solidFill>
                <a:effectLst/>
                <a:uLnTx/>
                <a:uFillTx/>
                <a:latin typeface="Calibri Light" panose="020F0302020204030204" pitchFamily="34" charset="0"/>
                <a:cs typeface="Calibri Light" panose="020F0302020204030204" pitchFamily="34" charset="0"/>
              </a:rPr>
              <a:t>:</a:t>
            </a:r>
            <a:br>
              <a:rPr kumimoji="0" lang="fr-FR" sz="2000" b="0" i="0" u="none" strike="noStrike" kern="1200" cap="none" spc="0" normalizeH="0" baseline="0" noProof="0" dirty="0" smtClean="0">
                <a:ln>
                  <a:noFill/>
                </a:ln>
                <a:solidFill>
                  <a:srgbClr val="183D8A"/>
                </a:solidFill>
                <a:effectLst/>
                <a:uLnTx/>
                <a:uFillTx/>
                <a:latin typeface="Calibri Light" panose="020F0302020204030204" pitchFamily="34" charset="0"/>
                <a:cs typeface="Calibri Light" panose="020F0302020204030204" pitchFamily="34" charset="0"/>
              </a:rPr>
            </a:br>
            <a:r>
              <a:rPr kumimoji="0" lang="fr-FR" sz="2000" b="1" i="0" u="none" strike="noStrike" kern="1200" cap="none" spc="0" normalizeH="0" baseline="0" noProof="0" dirty="0" smtClean="0">
                <a:ln>
                  <a:noFill/>
                </a:ln>
                <a:solidFill>
                  <a:srgbClr val="183D8A"/>
                </a:solidFill>
                <a:effectLst/>
                <a:uLnTx/>
                <a:uFillTx/>
                <a:latin typeface="Calibri Light" panose="020F0302020204030204" pitchFamily="34" charset="0"/>
                <a:cs typeface="Calibri Light" panose="020F0302020204030204" pitchFamily="34" charset="0"/>
              </a:rPr>
              <a:t>l’emploi</a:t>
            </a:r>
            <a:endParaRPr kumimoji="0" lang="fr-FR" sz="2000" b="1" i="0" u="none" strike="noStrike" kern="1200" cap="none" spc="0" normalizeH="0" baseline="0" noProof="0" dirty="0">
              <a:ln>
                <a:noFill/>
              </a:ln>
              <a:solidFill>
                <a:srgbClr val="183D8A"/>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6531769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Classification ascendante hiérarchique"/>
          <p:cNvPicPr/>
          <p:nvPr/>
        </p:nvPicPr>
        <p:blipFill rotWithShape="1">
          <a:blip r:embed="rId3">
            <a:extLst>
              <a:ext uri="{28A0092B-C50C-407E-A947-70E740481C1C}">
                <a14:useLocalDpi xmlns:a14="http://schemas.microsoft.com/office/drawing/2010/main" val="0"/>
              </a:ext>
            </a:extLst>
          </a:blip>
          <a:srcRect l="307" t="663" r="658" b="523"/>
          <a:stretch/>
        </p:blipFill>
        <p:spPr bwMode="auto">
          <a:xfrm>
            <a:off x="6235674" y="831228"/>
            <a:ext cx="5830202" cy="6029378"/>
          </a:xfrm>
          <a:prstGeom prst="rect">
            <a:avLst/>
          </a:prstGeom>
          <a:noFill/>
          <a:ln>
            <a:noFill/>
          </a:ln>
        </p:spPr>
      </p:pic>
      <p:sp>
        <p:nvSpPr>
          <p:cNvPr id="7" name="ZoneTexte 6"/>
          <p:cNvSpPr txBox="1"/>
          <p:nvPr/>
        </p:nvSpPr>
        <p:spPr>
          <a:xfrm>
            <a:off x="3552496" y="6274879"/>
            <a:ext cx="2543503"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Réalisation et conception </a:t>
            </a:r>
            <a:r>
              <a:rPr kumimoji="0" lang="fr-FR" sz="16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smtClean="0">
                <a:ln>
                  <a:noFill/>
                </a:ln>
                <a:solidFill>
                  <a:prstClr val="black"/>
                </a:solidFill>
                <a:effectLst/>
                <a:uLnTx/>
                <a:uFillTx/>
                <a:latin typeface="Calibri" panose="020F0502020204030204"/>
                <a:ea typeface="+mn-ea"/>
                <a:cs typeface="+mn-cs"/>
              </a:rPr>
              <a:t>A</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 Grandclement, DURB</a:t>
            </a:r>
          </a:p>
        </p:txBody>
      </p:sp>
      <p:cxnSp>
        <p:nvCxnSpPr>
          <p:cNvPr id="8" name="Connecteur droit 7"/>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9"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p:cNvSpPr/>
          <p:nvPr/>
        </p:nvSpPr>
        <p:spPr>
          <a:xfrm>
            <a:off x="768642" y="1315270"/>
            <a:ext cx="5327358" cy="1323439"/>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r>
              <a:rPr kumimoji="0" lang="fr-FR" sz="2000" b="0" i="0" u="none" strike="noStrike" kern="1200" cap="none" spc="0" normalizeH="0" baseline="0" noProof="0" dirty="0">
                <a:ln>
                  <a:noFill/>
                </a:ln>
                <a:solidFill>
                  <a:srgbClr val="183D8A"/>
                </a:solidFill>
                <a:effectLst/>
                <a:uLnTx/>
                <a:uFillTx/>
                <a:latin typeface="+mj-lt"/>
                <a:ea typeface="+mn-ea"/>
                <a:cs typeface="+mn-cs"/>
              </a:rPr>
              <a:t>Considérer le foncier comme l’élément de base d’une chaîne de valorisation économique pour mieux comprendre les logiques </a:t>
            </a:r>
            <a:r>
              <a:rPr kumimoji="0" lang="fr-FR" sz="2000" b="0" i="0" u="none" strike="noStrike" kern="1200" cap="none" spc="0" normalizeH="0" baseline="0" noProof="0" dirty="0" smtClean="0">
                <a:ln>
                  <a:noFill/>
                </a:ln>
                <a:solidFill>
                  <a:srgbClr val="183D8A"/>
                </a:solidFill>
                <a:effectLst/>
                <a:uLnTx/>
                <a:uFillTx/>
                <a:latin typeface="+mj-lt"/>
                <a:ea typeface="+mn-ea"/>
                <a:cs typeface="+mn-cs"/>
              </a:rPr>
              <a:t>territoriales :</a:t>
            </a:r>
            <a:br>
              <a:rPr kumimoji="0" lang="fr-FR" sz="2000" b="0" i="0" u="none" strike="noStrike" kern="1200" cap="none" spc="0" normalizeH="0" baseline="0" noProof="0" dirty="0" smtClean="0">
                <a:ln>
                  <a:noFill/>
                </a:ln>
                <a:solidFill>
                  <a:srgbClr val="183D8A"/>
                </a:solidFill>
                <a:effectLst/>
                <a:uLnTx/>
                <a:uFillTx/>
                <a:latin typeface="+mj-lt"/>
                <a:ea typeface="+mn-ea"/>
                <a:cs typeface="+mn-cs"/>
              </a:rPr>
            </a:br>
            <a:r>
              <a:rPr kumimoji="0" lang="fr-FR" sz="2000" b="1" i="0" u="none" strike="noStrike" kern="1200" cap="none" spc="0" normalizeH="0" baseline="0" noProof="0" dirty="0" smtClean="0">
                <a:ln>
                  <a:noFill/>
                </a:ln>
                <a:solidFill>
                  <a:srgbClr val="183D8A"/>
                </a:solidFill>
                <a:effectLst/>
                <a:uLnTx/>
                <a:uFillTx/>
                <a:latin typeface="+mj-lt"/>
                <a:ea typeface="+mn-ea"/>
                <a:cs typeface="+mn-cs"/>
              </a:rPr>
              <a:t>les </a:t>
            </a:r>
            <a:r>
              <a:rPr kumimoji="0" lang="fr-FR" sz="2000" b="1" i="0" u="none" strike="noStrike" kern="1200" cap="none" spc="0" normalizeH="0" baseline="0" noProof="0" dirty="0" smtClean="0">
                <a:ln>
                  <a:noFill/>
                </a:ln>
                <a:solidFill>
                  <a:srgbClr val="183D8A"/>
                </a:solidFill>
                <a:effectLst/>
                <a:uLnTx/>
                <a:uFillTx/>
                <a:latin typeface="+mj-lt"/>
                <a:ea typeface="+mn-ea"/>
                <a:cs typeface="+mn-cs"/>
              </a:rPr>
              <a:t>recettes fiscales </a:t>
            </a:r>
            <a:endParaRPr kumimoji="0" lang="fr-FR" sz="2000" b="1" i="0" u="none" strike="noStrike" kern="1200" cap="none" spc="0" normalizeH="0" baseline="0" noProof="0" dirty="0">
              <a:ln>
                <a:noFill/>
              </a:ln>
              <a:solidFill>
                <a:srgbClr val="183D8A"/>
              </a:solidFill>
              <a:effectLst/>
              <a:uLnTx/>
              <a:uFillTx/>
              <a:latin typeface="+mj-lt"/>
              <a:ea typeface="+mn-ea"/>
              <a:cs typeface="+mn-cs"/>
            </a:endParaRPr>
          </a:p>
        </p:txBody>
      </p:sp>
      <p:sp>
        <p:nvSpPr>
          <p:cNvPr id="44" name="Espace réservé du texte 15"/>
          <p:cNvSpPr>
            <a:spLocks noGrp="1"/>
          </p:cNvSpPr>
          <p:nvPr>
            <p:ph type="body" sz="quarter" idx="4294967295"/>
          </p:nvPr>
        </p:nvSpPr>
        <p:spPr>
          <a:xfrm>
            <a:off x="1481582" y="310022"/>
            <a:ext cx="9165428"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700" dirty="0" smtClean="0">
                <a:latin typeface="Century Gothic" panose="020B0502020202020204" pitchFamily="34" charset="0"/>
                <a:ea typeface="Times New Roman" panose="02020603050405020304" pitchFamily="18" charset="0"/>
                <a:cs typeface="Times New Roman" panose="02020603050405020304" pitchFamily="18" charset="0"/>
              </a:rPr>
              <a:t>Résultat 2 : La </a:t>
            </a:r>
            <a:r>
              <a:rPr lang="fr-FR" sz="2700" dirty="0">
                <a:latin typeface="Century Gothic" panose="020B0502020202020204" pitchFamily="34" charset="0"/>
                <a:ea typeface="Times New Roman" panose="02020603050405020304" pitchFamily="18" charset="0"/>
                <a:cs typeface="Times New Roman" panose="02020603050405020304" pitchFamily="18" charset="0"/>
              </a:rPr>
              <a:t>résidentialisation des recettes fiscales</a:t>
            </a:r>
          </a:p>
        </p:txBody>
      </p:sp>
    </p:spTree>
    <p:extLst>
      <p:ext uri="{BB962C8B-B14F-4D97-AF65-F5344CB8AC3E}">
        <p14:creationId xmlns:p14="http://schemas.microsoft.com/office/powerpoint/2010/main" val="4266250906"/>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3668110" y="845231"/>
            <a:ext cx="8523890" cy="6028866"/>
          </a:xfrm>
          <a:prstGeom prst="rect">
            <a:avLst/>
          </a:prstGeom>
        </p:spPr>
      </p:pic>
      <p:sp>
        <p:nvSpPr>
          <p:cNvPr id="12" name="Rectangle 11"/>
          <p:cNvSpPr/>
          <p:nvPr/>
        </p:nvSpPr>
        <p:spPr>
          <a:xfrm>
            <a:off x="3432321" y="2211321"/>
            <a:ext cx="2427890" cy="552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3668109" y="836613"/>
            <a:ext cx="2585545" cy="1381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1114097" y="6276282"/>
            <a:ext cx="2554014"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Réalisation et conception </a:t>
            </a:r>
            <a:r>
              <a:rPr kumimoji="0" lang="fr-FR" sz="16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br>
              <a:rPr kumimoji="0" lang="fr-FR" sz="1600" b="1"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fr-FR" sz="1600" b="1" i="0" u="none" strike="noStrike" kern="1200" cap="none" spc="0" normalizeH="0" baseline="0" noProof="0" dirty="0" smtClean="0">
                <a:ln>
                  <a:noFill/>
                </a:ln>
                <a:solidFill>
                  <a:prstClr val="black"/>
                </a:solidFill>
                <a:effectLst/>
                <a:uLnTx/>
                <a:uFillTx/>
                <a:latin typeface="Calibri" panose="020F0502020204030204"/>
                <a:ea typeface="+mn-ea"/>
                <a:cs typeface="+mn-cs"/>
              </a:rPr>
              <a:t>L</a:t>
            </a:r>
            <a:r>
              <a:rPr kumimoji="0" lang="fr-FR" sz="1600" b="1" i="0" u="none" strike="noStrike" kern="1200" cap="none" spc="0" normalizeH="0" baseline="0" noProof="0" dirty="0" smtClean="0">
                <a:ln>
                  <a:noFill/>
                </a:ln>
                <a:solidFill>
                  <a:prstClr val="black"/>
                </a:solidFill>
                <a:effectLst/>
                <a:uLnTx/>
                <a:uFillTx/>
                <a:latin typeface="Calibri" panose="020F0502020204030204"/>
                <a:ea typeface="+mn-ea"/>
                <a:cs typeface="+mn-cs"/>
              </a:rPr>
              <a:t>. Casanova </a:t>
            </a:r>
            <a:r>
              <a:rPr kumimoji="0" lang="fr-FR" sz="1600" b="1" i="0" u="none" strike="noStrike" kern="1200" cap="none" spc="0" normalizeH="0" baseline="0" noProof="0" dirty="0" err="1" smtClean="0">
                <a:ln>
                  <a:noFill/>
                </a:ln>
                <a:solidFill>
                  <a:prstClr val="black"/>
                </a:solidFill>
                <a:effectLst/>
                <a:uLnTx/>
                <a:uFillTx/>
                <a:latin typeface="Calibri" panose="020F0502020204030204"/>
                <a:ea typeface="+mn-ea"/>
                <a:cs typeface="+mn-cs"/>
              </a:rPr>
              <a:t>Enault</a:t>
            </a:r>
            <a:r>
              <a:rPr kumimoji="0" lang="fr-FR" sz="16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DURB</a:t>
            </a:r>
          </a:p>
        </p:txBody>
      </p:sp>
      <p:cxnSp>
        <p:nvCxnSpPr>
          <p:cNvPr id="8" name="Connecteur droit 7"/>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9"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Espace réservé du texte 15"/>
          <p:cNvSpPr>
            <a:spLocks noGrp="1"/>
          </p:cNvSpPr>
          <p:nvPr>
            <p:ph type="body" sz="quarter" idx="4294967295"/>
          </p:nvPr>
        </p:nvSpPr>
        <p:spPr>
          <a:xfrm>
            <a:off x="1481582" y="496456"/>
            <a:ext cx="10593068" cy="531716"/>
          </a:xfrm>
          <a:prstGeom prst="rect">
            <a:avLst/>
          </a:prstGeom>
        </p:spPr>
        <p:txBody>
          <a:bodyPr anchor="ctr">
            <a:noAutofit/>
          </a:bodyPr>
          <a:lstStyle>
            <a:lvl1pPr algn="l">
              <a:buNone/>
              <a:defRPr sz="3200" b="1">
                <a:solidFill>
                  <a:srgbClr val="183D8A"/>
                </a:solidFill>
              </a:defRPr>
            </a:lvl1pPr>
            <a:lvl2pPr algn="ctr">
              <a:buNone/>
              <a:defRPr sz="2400">
                <a:solidFill>
                  <a:schemeClr val="bg1">
                    <a:lumMod val="50000"/>
                  </a:schemeClr>
                </a:solidFill>
              </a:defRPr>
            </a:lvl2pPr>
          </a:lstStyle>
          <a:p>
            <a:pPr marL="0" indent="0"/>
            <a:r>
              <a:rPr lang="fr-FR" sz="2700" dirty="0" smtClean="0">
                <a:latin typeface="Century Gothic" panose="020B0502020202020204" pitchFamily="34" charset="0"/>
                <a:ea typeface="Times New Roman" panose="02020603050405020304" pitchFamily="18" charset="0"/>
                <a:cs typeface="Times New Roman" panose="02020603050405020304" pitchFamily="18" charset="0"/>
              </a:rPr>
              <a:t>Résultat 3 : La difficulté à faire émerger des valorisations alternatives du foncier</a:t>
            </a:r>
            <a:endParaRPr lang="fr-FR" sz="27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1" name="Rectangle 10"/>
          <p:cNvSpPr/>
          <p:nvPr/>
        </p:nvSpPr>
        <p:spPr>
          <a:xfrm>
            <a:off x="768642" y="1309773"/>
            <a:ext cx="5327358" cy="1631216"/>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E6312E"/>
              </a:buClr>
              <a:buSzTx/>
              <a:buFont typeface="Arial" panose="020B0604020202020204" pitchFamily="34" charset="0"/>
              <a:buChar char="►"/>
              <a:tabLst/>
              <a:defRPr/>
            </a:pPr>
            <a:r>
              <a:rPr kumimoji="0" lang="fr-FR" sz="2000" b="0" i="0" u="none" strike="noStrike" kern="1200" cap="none" spc="0" normalizeH="0" baseline="0" noProof="0" dirty="0">
                <a:ln>
                  <a:noFill/>
                </a:ln>
                <a:solidFill>
                  <a:srgbClr val="183D8A"/>
                </a:solidFill>
                <a:effectLst/>
                <a:uLnTx/>
                <a:uFillTx/>
                <a:latin typeface="+mj-lt"/>
                <a:ea typeface="+mn-ea"/>
                <a:cs typeface="+mn-cs"/>
              </a:rPr>
              <a:t>Considérer le foncier comme l’élément de base d’une chaîne de valorisation économique pour mieux comprendre les logiques </a:t>
            </a:r>
            <a:r>
              <a:rPr kumimoji="0" lang="fr-FR" sz="2000" b="0" i="0" u="none" strike="noStrike" kern="1200" cap="none" spc="0" normalizeH="0" baseline="0" noProof="0" dirty="0" smtClean="0">
                <a:ln>
                  <a:noFill/>
                </a:ln>
                <a:solidFill>
                  <a:srgbClr val="183D8A"/>
                </a:solidFill>
                <a:effectLst/>
                <a:uLnTx/>
                <a:uFillTx/>
                <a:latin typeface="+mj-lt"/>
                <a:ea typeface="+mn-ea"/>
                <a:cs typeface="+mn-cs"/>
              </a:rPr>
              <a:t>territoriales :</a:t>
            </a:r>
            <a:br>
              <a:rPr kumimoji="0" lang="fr-FR" sz="2000" b="0" i="0" u="none" strike="noStrike" kern="1200" cap="none" spc="0" normalizeH="0" baseline="0" noProof="0" dirty="0" smtClean="0">
                <a:ln>
                  <a:noFill/>
                </a:ln>
                <a:solidFill>
                  <a:srgbClr val="183D8A"/>
                </a:solidFill>
                <a:effectLst/>
                <a:uLnTx/>
                <a:uFillTx/>
                <a:latin typeface="+mj-lt"/>
                <a:ea typeface="+mn-ea"/>
                <a:cs typeface="+mn-cs"/>
              </a:rPr>
            </a:br>
            <a:r>
              <a:rPr kumimoji="0" lang="fr-FR" sz="2000" b="1" i="0" u="none" strike="noStrike" kern="1200" cap="none" spc="0" normalizeH="0" baseline="0" noProof="0" dirty="0" smtClean="0">
                <a:ln>
                  <a:noFill/>
                </a:ln>
                <a:solidFill>
                  <a:srgbClr val="183D8A"/>
                </a:solidFill>
                <a:effectLst/>
                <a:uLnTx/>
                <a:uFillTx/>
                <a:latin typeface="+mj-lt"/>
                <a:ea typeface="+mn-ea"/>
                <a:cs typeface="+mn-cs"/>
              </a:rPr>
              <a:t>le </a:t>
            </a:r>
            <a:r>
              <a:rPr kumimoji="0" lang="fr-FR" sz="2000" b="1" i="0" u="none" strike="noStrike" kern="1200" cap="none" spc="0" normalizeH="0" baseline="0" noProof="0" dirty="0" smtClean="0">
                <a:ln>
                  <a:noFill/>
                </a:ln>
                <a:solidFill>
                  <a:srgbClr val="183D8A"/>
                </a:solidFill>
                <a:effectLst/>
                <a:uLnTx/>
                <a:uFillTx/>
                <a:latin typeface="+mj-lt"/>
                <a:ea typeface="+mn-ea"/>
                <a:cs typeface="+mn-cs"/>
              </a:rPr>
              <a:t>caractère excluant de la valorisation immobilière </a:t>
            </a:r>
            <a:endParaRPr kumimoji="0" lang="fr-FR" sz="2000" b="1" i="0" u="none" strike="noStrike" kern="1200" cap="none" spc="0" normalizeH="0" baseline="0" noProof="0" dirty="0">
              <a:ln>
                <a:noFill/>
              </a:ln>
              <a:solidFill>
                <a:srgbClr val="183D8A"/>
              </a:solidFill>
              <a:effectLst/>
              <a:uLnTx/>
              <a:uFillTx/>
              <a:latin typeface="+mj-lt"/>
              <a:ea typeface="+mn-ea"/>
              <a:cs typeface="+mn-cs"/>
            </a:endParaRPr>
          </a:p>
        </p:txBody>
      </p:sp>
    </p:spTree>
    <p:extLst>
      <p:ext uri="{BB962C8B-B14F-4D97-AF65-F5344CB8AC3E}">
        <p14:creationId xmlns:p14="http://schemas.microsoft.com/office/powerpoint/2010/main" val="2377460218"/>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u texte 15"/>
          <p:cNvSpPr>
            <a:spLocks noGrp="1"/>
          </p:cNvSpPr>
          <p:nvPr>
            <p:ph type="body" sz="quarter" idx="4294967295"/>
          </p:nvPr>
        </p:nvSpPr>
        <p:spPr>
          <a:xfrm>
            <a:off x="1481583" y="304897"/>
            <a:ext cx="9166588"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700" dirty="0">
                <a:latin typeface="Century Gothic" panose="020B0502020202020204" pitchFamily="34" charset="0"/>
                <a:ea typeface="Times New Roman" panose="02020603050405020304" pitchFamily="18" charset="0"/>
                <a:cs typeface="Times New Roman" panose="02020603050405020304" pitchFamily="18" charset="0"/>
              </a:rPr>
              <a:t>Les </a:t>
            </a:r>
            <a:r>
              <a:rPr lang="fr-FR" sz="2700" dirty="0" smtClean="0">
                <a:latin typeface="Century Gothic" panose="020B0502020202020204" pitchFamily="34" charset="0"/>
                <a:ea typeface="Times New Roman" panose="02020603050405020304" pitchFamily="18" charset="0"/>
                <a:cs typeface="Times New Roman" panose="02020603050405020304" pitchFamily="18" charset="0"/>
              </a:rPr>
              <a:t>limites du modèle du tout-résidentiel </a:t>
            </a:r>
            <a:endParaRPr lang="fr-FR" sz="27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5" name="ZoneTexte 4"/>
          <p:cNvSpPr txBox="1"/>
          <p:nvPr/>
        </p:nvSpPr>
        <p:spPr>
          <a:xfrm>
            <a:off x="768642" y="1308574"/>
            <a:ext cx="10750696" cy="3308598"/>
          </a:xfrm>
          <a:prstGeom prst="rect">
            <a:avLst/>
          </a:prstGeom>
          <a:noFill/>
        </p:spPr>
        <p:txBody>
          <a:bodyPr wrap="square" lIns="0" tIns="0" rIns="0" bIns="0" rtlCol="0">
            <a:spAutoFit/>
          </a:bodyPr>
          <a:lstStyle/>
          <a:p>
            <a:pPr marL="285750" lvl="0" indent="-285750" algn="just">
              <a:spcAft>
                <a:spcPts val="1800"/>
              </a:spcAft>
              <a:buClr>
                <a:srgbClr val="E6312E"/>
              </a:buClr>
              <a:buFont typeface="Arial" panose="020B0604020202020204" pitchFamily="34" charset="0"/>
              <a:buChar char="►"/>
              <a:defRPr/>
            </a:pPr>
            <a:r>
              <a:rPr lang="fr-FR" sz="2000" dirty="0">
                <a:solidFill>
                  <a:srgbClr val="183D8A"/>
                </a:solidFill>
                <a:latin typeface="Calibri Light" panose="020F0302020204030204"/>
              </a:rPr>
              <a:t>Dépendance à l’urbanisation et à </a:t>
            </a:r>
            <a:r>
              <a:rPr lang="fr-FR" sz="2000" dirty="0" smtClean="0">
                <a:solidFill>
                  <a:srgbClr val="183D8A"/>
                </a:solidFill>
                <a:latin typeface="Calibri Light" panose="020F0302020204030204"/>
              </a:rPr>
              <a:t>l’artificialisation</a:t>
            </a:r>
          </a:p>
          <a:p>
            <a:pPr marL="285750" marR="0" lvl="0" indent="-285750" algn="just" defTabSz="914400" rtl="0" eaLnBrk="1" fontAlgn="auto" latinLnBrk="0" hangingPunct="1">
              <a:lnSpc>
                <a:spcPct val="100000"/>
              </a:lnSpc>
              <a:spcBef>
                <a:spcPts val="0"/>
              </a:spcBef>
              <a:spcAft>
                <a:spcPts val="1800"/>
              </a:spcAft>
              <a:buClr>
                <a:srgbClr val="E6312E"/>
              </a:buClr>
              <a:buSzTx/>
              <a:buFont typeface="Arial" panose="020B0604020202020204" pitchFamily="34" charset="0"/>
              <a:buChar char="►"/>
              <a:tabLst/>
              <a:defRPr/>
            </a:pP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Des </a:t>
            </a:r>
            <a:r>
              <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rPr>
              <a:t>prix fonciers et immobiliers élevés</a:t>
            </a:r>
          </a:p>
          <a:p>
            <a:pPr marL="285750" marR="0" lvl="0" indent="-285750" algn="just" defTabSz="914400" rtl="0" eaLnBrk="1" fontAlgn="auto" latinLnBrk="0" hangingPunct="1">
              <a:lnSpc>
                <a:spcPct val="100000"/>
              </a:lnSpc>
              <a:spcBef>
                <a:spcPts val="0"/>
              </a:spcBef>
              <a:spcAft>
                <a:spcPts val="1800"/>
              </a:spcAft>
              <a:buClr>
                <a:srgbClr val="E6312E"/>
              </a:buClr>
              <a:buSzTx/>
              <a:buFont typeface="Arial" panose="020B0604020202020204" pitchFamily="34" charset="0"/>
              <a:buChar char="►"/>
              <a:tabLst/>
              <a:defRPr/>
            </a:pP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Déconnexion </a:t>
            </a:r>
            <a:r>
              <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rPr>
              <a:t>entre les revenus locaux et les prix </a:t>
            </a: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immobiliers</a:t>
            </a:r>
          </a:p>
          <a:p>
            <a:pPr marL="285750" indent="-285750" algn="just">
              <a:spcAft>
                <a:spcPts val="1800"/>
              </a:spcAft>
              <a:buClr>
                <a:srgbClr val="E6312E"/>
              </a:buClr>
              <a:buFont typeface="Arial" panose="020B0604020202020204" pitchFamily="34" charset="0"/>
              <a:buChar char="►"/>
              <a:defRPr/>
            </a:pPr>
            <a:r>
              <a:rPr lang="fr-FR" sz="2000" dirty="0">
                <a:solidFill>
                  <a:srgbClr val="183D8A"/>
                </a:solidFill>
                <a:latin typeface="Calibri Light" panose="020F0302020204030204"/>
              </a:rPr>
              <a:t>Structure de l’emploi peu </a:t>
            </a:r>
            <a:r>
              <a:rPr lang="fr-FR" sz="2000" dirty="0" smtClean="0">
                <a:solidFill>
                  <a:srgbClr val="183D8A"/>
                </a:solidFill>
                <a:latin typeface="Calibri Light" panose="020F0302020204030204"/>
              </a:rPr>
              <a:t>qualifiée</a:t>
            </a:r>
            <a:endPar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endParaRPr>
          </a:p>
          <a:p>
            <a:pPr marL="285750" indent="-285750">
              <a:spcAft>
                <a:spcPts val="1800"/>
              </a:spcAft>
              <a:buClr>
                <a:srgbClr val="E6312E"/>
              </a:buClr>
              <a:buFont typeface="Arial" panose="020B0604020202020204" pitchFamily="34" charset="0"/>
              <a:buChar char="►"/>
              <a:defRPr/>
            </a:pPr>
            <a:r>
              <a:rPr lang="fr-FR" sz="2000" dirty="0">
                <a:solidFill>
                  <a:srgbClr val="183D8A"/>
                </a:solidFill>
                <a:latin typeface="Calibri Light" panose="020F0302020204030204"/>
              </a:rPr>
              <a:t>L’éviction d’autres usages du </a:t>
            </a:r>
            <a:r>
              <a:rPr lang="fr-FR" sz="2000" dirty="0" smtClean="0">
                <a:solidFill>
                  <a:srgbClr val="183D8A"/>
                </a:solidFill>
                <a:latin typeface="Calibri Light" panose="020F0302020204030204"/>
              </a:rPr>
              <a:t>foncier</a:t>
            </a:r>
            <a:br>
              <a:rPr lang="fr-FR" sz="2000" dirty="0" smtClean="0">
                <a:solidFill>
                  <a:srgbClr val="183D8A"/>
                </a:solidFill>
                <a:latin typeface="Calibri Light" panose="020F0302020204030204"/>
              </a:rPr>
            </a:br>
            <a:r>
              <a:rPr lang="fr-FR" sz="2000" dirty="0" smtClean="0">
                <a:solidFill>
                  <a:srgbClr val="183D8A"/>
                </a:solidFill>
                <a:latin typeface="Calibri Light" panose="020F0302020204030204"/>
              </a:rPr>
              <a:t>	</a:t>
            </a:r>
            <a:r>
              <a:rPr lang="fr-FR" sz="2000" i="1" dirty="0" smtClean="0">
                <a:solidFill>
                  <a:srgbClr val="183D8A"/>
                </a:solidFill>
                <a:latin typeface="Calibri Light" panose="020F0302020204030204"/>
              </a:rPr>
              <a:t>(l’exemple </a:t>
            </a:r>
            <a:r>
              <a:rPr lang="fr-FR" sz="2000" i="1" dirty="0">
                <a:solidFill>
                  <a:srgbClr val="183D8A"/>
                </a:solidFill>
                <a:latin typeface="Calibri Light" panose="020F0302020204030204"/>
              </a:rPr>
              <a:t>du foncier économique en PACA : thèse de L. Thomas, UMR ESPACE – EPF PACA</a:t>
            </a:r>
            <a:r>
              <a:rPr lang="fr-FR" sz="2000" i="1" dirty="0" smtClean="0">
                <a:solidFill>
                  <a:srgbClr val="183D8A"/>
                </a:solidFill>
                <a:latin typeface="Calibri Light" panose="020F0302020204030204"/>
              </a:rPr>
              <a:t>)</a:t>
            </a:r>
            <a:endParaRPr kumimoji="0" lang="fr-FR" sz="2000" b="0" i="1" u="none" strike="noStrike" kern="1200" cap="none" spc="0" normalizeH="0" baseline="0" noProof="0" dirty="0">
              <a:ln>
                <a:noFill/>
              </a:ln>
              <a:solidFill>
                <a:srgbClr val="183D8A"/>
              </a:solidFill>
              <a:effectLst/>
              <a:uLnTx/>
              <a:uFillTx/>
              <a:latin typeface="Calibri Light" panose="020F0302020204030204"/>
            </a:endParaRPr>
          </a:p>
          <a:p>
            <a:pPr marL="285750" marR="0" lvl="0" indent="-285750" algn="just" defTabSz="914400" rtl="0" eaLnBrk="1" fontAlgn="auto" latinLnBrk="0" hangingPunct="1">
              <a:lnSpc>
                <a:spcPct val="100000"/>
              </a:lnSpc>
              <a:spcBef>
                <a:spcPts val="0"/>
              </a:spcBef>
              <a:spcAft>
                <a:spcPts val="1800"/>
              </a:spcAft>
              <a:buClr>
                <a:srgbClr val="E6312E"/>
              </a:buClr>
              <a:buSzTx/>
              <a:buFont typeface="Arial" panose="020B0604020202020204" pitchFamily="34" charset="0"/>
              <a:buChar char="►"/>
              <a:tabLst/>
              <a:defRPr/>
            </a:pP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Faible </a:t>
            </a:r>
            <a:r>
              <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rPr>
              <a:t>durabilité du </a:t>
            </a:r>
            <a:r>
              <a:rPr kumimoji="0" lang="fr-FR" sz="2000" b="0" i="0" u="none" strike="noStrike" kern="1200" cap="none" spc="0" normalizeH="0" baseline="0" noProof="0" dirty="0" smtClean="0">
                <a:ln>
                  <a:noFill/>
                </a:ln>
                <a:solidFill>
                  <a:srgbClr val="183D8A"/>
                </a:solidFill>
                <a:effectLst/>
                <a:uLnTx/>
                <a:uFillTx/>
                <a:latin typeface="Calibri Light" panose="020F0302020204030204"/>
                <a:ea typeface="+mn-ea"/>
                <a:cs typeface="+mn-cs"/>
              </a:rPr>
              <a:t>modèle</a:t>
            </a:r>
            <a:endParaRPr kumimoji="0" lang="fr-FR" sz="2000" b="0" i="0" u="none" strike="noStrike" kern="1200" cap="none" spc="0" normalizeH="0" baseline="0" noProof="0" dirty="0">
              <a:ln>
                <a:noFill/>
              </a:ln>
              <a:solidFill>
                <a:srgbClr val="183D8A"/>
              </a:solidFill>
              <a:effectLst/>
              <a:uLnTx/>
              <a:uFillTx/>
              <a:latin typeface="Calibri Light" panose="020F0302020204030204"/>
              <a:ea typeface="+mn-ea"/>
              <a:cs typeface="+mn-cs"/>
            </a:endParaRPr>
          </a:p>
        </p:txBody>
      </p:sp>
      <p:cxnSp>
        <p:nvCxnSpPr>
          <p:cNvPr id="6" name="Connecteur droit 5"/>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7"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743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5B5C2C8-CB7A-4CD8-9778-25042B0FCD84}"/>
              </a:ext>
            </a:extLst>
          </p:cNvPr>
          <p:cNvSpPr txBox="1"/>
          <p:nvPr/>
        </p:nvSpPr>
        <p:spPr>
          <a:xfrm>
            <a:off x="0" y="2562543"/>
            <a:ext cx="7053943" cy="2246769"/>
          </a:xfrm>
          <a:prstGeom prst="rect">
            <a:avLst/>
          </a:prstGeom>
          <a:noFill/>
        </p:spPr>
        <p:txBody>
          <a:bodyPr wrap="square" rtlCol="0">
            <a:spAutoFit/>
          </a:bodyPr>
          <a:lstStyle/>
          <a:p>
            <a:pPr algn="r"/>
            <a:r>
              <a:rPr lang="fr-FR" sz="6000" b="1" cap="all" dirty="0" smtClean="0"/>
              <a:t>Séance plénière</a:t>
            </a:r>
            <a:endParaRPr lang="fr-FR" sz="6000" b="1" cap="all" dirty="0"/>
          </a:p>
          <a:p>
            <a:pPr algn="r"/>
            <a:r>
              <a:rPr lang="fr-FR" sz="4000" b="1" cap="all" dirty="0" smtClean="0">
                <a:solidFill>
                  <a:schemeClr val="tx1">
                    <a:lumMod val="65000"/>
                    <a:lumOff val="35000"/>
                  </a:schemeClr>
                </a:solidFill>
                <a:latin typeface="+mj-lt"/>
              </a:rPr>
              <a:t>Comprendre les liens entre tourisme et foncier</a:t>
            </a:r>
            <a:endParaRPr lang="fr-FR" sz="4000" b="1" cap="all" dirty="0">
              <a:solidFill>
                <a:schemeClr val="tx1">
                  <a:lumMod val="65000"/>
                  <a:lumOff val="35000"/>
                </a:schemeClr>
              </a:solidFill>
              <a:latin typeface="+mj-lt"/>
            </a:endParaRPr>
          </a:p>
        </p:txBody>
      </p:sp>
      <p:pic>
        <p:nvPicPr>
          <p:cNvPr id="15" name="Image 14">
            <a:extLst>
              <a:ext uri="{FF2B5EF4-FFF2-40B4-BE49-F238E27FC236}">
                <a16:creationId xmlns:a16="http://schemas.microsoft.com/office/drawing/2014/main" id="{66034D31-EFB6-4F53-93B3-C87C53E0FD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976" y="566057"/>
            <a:ext cx="2488165" cy="899886"/>
          </a:xfrm>
          <a:prstGeom prst="rect">
            <a:avLst/>
          </a:prstGeom>
        </p:spPr>
      </p:pic>
      <p:grpSp>
        <p:nvGrpSpPr>
          <p:cNvPr id="25" name="Groupe 24">
            <a:extLst>
              <a:ext uri="{FF2B5EF4-FFF2-40B4-BE49-F238E27FC236}">
                <a16:creationId xmlns:a16="http://schemas.microsoft.com/office/drawing/2014/main" id="{56EF8D20-5201-4722-BF91-4E0C35B33C57}"/>
              </a:ext>
            </a:extLst>
          </p:cNvPr>
          <p:cNvGrpSpPr/>
          <p:nvPr/>
        </p:nvGrpSpPr>
        <p:grpSpPr>
          <a:xfrm>
            <a:off x="8984341" y="1"/>
            <a:ext cx="3207659" cy="6858000"/>
            <a:chOff x="8984341" y="420914"/>
            <a:chExt cx="3207659" cy="6082797"/>
          </a:xfrm>
        </p:grpSpPr>
        <p:sp>
          <p:nvSpPr>
            <p:cNvPr id="13" name="Rectangle 12">
              <a:extLst>
                <a:ext uri="{FF2B5EF4-FFF2-40B4-BE49-F238E27FC236}">
                  <a16:creationId xmlns:a16="http://schemas.microsoft.com/office/drawing/2014/main" id="{50E88F9F-A2FB-4DFC-B4E0-8D5CCA8168FF}"/>
                </a:ext>
              </a:extLst>
            </p:cNvPr>
            <p:cNvSpPr/>
            <p:nvPr/>
          </p:nvSpPr>
          <p:spPr>
            <a:xfrm>
              <a:off x="8984343" y="420914"/>
              <a:ext cx="3207657" cy="6082797"/>
            </a:xfrm>
            <a:prstGeom prst="rect">
              <a:avLst/>
            </a:prstGeom>
            <a:solidFill>
              <a:srgbClr val="10AAB6">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p:txBody>
        </p:sp>
        <p:pic>
          <p:nvPicPr>
            <p:cNvPr id="20" name="Image 19">
              <a:extLst>
                <a:ext uri="{FF2B5EF4-FFF2-40B4-BE49-F238E27FC236}">
                  <a16:creationId xmlns:a16="http://schemas.microsoft.com/office/drawing/2014/main" id="{F56E46CF-B555-4B73-B4B7-142FC40E9B7D}"/>
                </a:ext>
              </a:extLst>
            </p:cNvPr>
            <p:cNvPicPr>
              <a:picLocks noChangeAspect="1"/>
            </p:cNvPicPr>
            <p:nvPr/>
          </p:nvPicPr>
          <p:blipFill rotWithShape="1">
            <a:blip r:embed="rId3"/>
            <a:srcRect l="3421" r="3421" b="59586"/>
            <a:stretch/>
          </p:blipFill>
          <p:spPr>
            <a:xfrm>
              <a:off x="8984342" y="5787594"/>
              <a:ext cx="3207657" cy="716117"/>
            </a:xfrm>
            <a:prstGeom prst="rect">
              <a:avLst/>
            </a:prstGeom>
          </p:spPr>
        </p:pic>
        <p:sp>
          <p:nvSpPr>
            <p:cNvPr id="22" name="ZoneTexte 21">
              <a:extLst>
                <a:ext uri="{FF2B5EF4-FFF2-40B4-BE49-F238E27FC236}">
                  <a16:creationId xmlns:a16="http://schemas.microsoft.com/office/drawing/2014/main" id="{CE5A3EA9-CA41-4918-9E22-233FC58F4671}"/>
                </a:ext>
              </a:extLst>
            </p:cNvPr>
            <p:cNvSpPr txBox="1"/>
            <p:nvPr/>
          </p:nvSpPr>
          <p:spPr>
            <a:xfrm>
              <a:off x="8984341" y="4914022"/>
              <a:ext cx="3207659" cy="737064"/>
            </a:xfrm>
            <a:prstGeom prst="rect">
              <a:avLst/>
            </a:prstGeom>
            <a:noFill/>
          </p:spPr>
          <p:txBody>
            <a:bodyPr wrap="square" rtlCol="0">
              <a:spAutoFit/>
            </a:bodyPr>
            <a:lstStyle/>
            <a:p>
              <a:pPr algn="ctr"/>
              <a:r>
                <a:rPr lang="fr-FR" sz="2400" b="1" cap="all" dirty="0">
                  <a:solidFill>
                    <a:srgbClr val="10AAB6"/>
                  </a:solidFill>
                </a:rPr>
                <a:t>Colloque national | tourisme </a:t>
              </a:r>
              <a:r>
                <a:rPr lang="fr-FR" sz="2400" b="1" cap="all" dirty="0" smtClean="0">
                  <a:solidFill>
                    <a:srgbClr val="10AAB6"/>
                  </a:solidFill>
                </a:rPr>
                <a:t>&amp; </a:t>
              </a:r>
              <a:r>
                <a:rPr lang="fr-FR" sz="2400" b="1" cap="all" dirty="0">
                  <a:solidFill>
                    <a:srgbClr val="10AAB6"/>
                  </a:solidFill>
                </a:rPr>
                <a:t>foncier</a:t>
              </a:r>
              <a:endParaRPr lang="fr-FR" sz="2400" b="1" cap="all" dirty="0">
                <a:solidFill>
                  <a:srgbClr val="10AAB6"/>
                </a:solidFill>
                <a:latin typeface="+mj-lt"/>
              </a:endParaRPr>
            </a:p>
          </p:txBody>
        </p:sp>
      </p:grpSp>
      <p:cxnSp>
        <p:nvCxnSpPr>
          <p:cNvPr id="23" name="Connecteur droit 22">
            <a:extLst>
              <a:ext uri="{FF2B5EF4-FFF2-40B4-BE49-F238E27FC236}">
                <a16:creationId xmlns:a16="http://schemas.microsoft.com/office/drawing/2014/main" id="{4C561BD2-D554-41D7-904F-B25A3154C2C1}"/>
              </a:ext>
            </a:extLst>
          </p:cNvPr>
          <p:cNvCxnSpPr>
            <a:cxnSpLocks/>
          </p:cNvCxnSpPr>
          <p:nvPr/>
        </p:nvCxnSpPr>
        <p:spPr>
          <a:xfrm>
            <a:off x="5689600" y="4914022"/>
            <a:ext cx="1262743" cy="0"/>
          </a:xfrm>
          <a:prstGeom prst="line">
            <a:avLst/>
          </a:prstGeom>
          <a:ln w="82550">
            <a:solidFill>
              <a:srgbClr val="EB5C63"/>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263900" y="5213613"/>
            <a:ext cx="6096000" cy="1692771"/>
          </a:xfrm>
          <a:prstGeom prst="rect">
            <a:avLst/>
          </a:prstGeom>
        </p:spPr>
        <p:txBody>
          <a:bodyPr>
            <a:spAutoFit/>
          </a:bodyPr>
          <a:lstStyle/>
          <a:p>
            <a:pPr algn="ctr"/>
            <a:r>
              <a:rPr lang="fr-FR" sz="3200" b="1" dirty="0" smtClean="0">
                <a:solidFill>
                  <a:srgbClr val="EB5C63"/>
                </a:solidFill>
              </a:rPr>
              <a:t>Nicolas DAYOT</a:t>
            </a:r>
            <a:endParaRPr lang="fr-FR" sz="3200" b="1" dirty="0">
              <a:solidFill>
                <a:srgbClr val="EB5C63"/>
              </a:solidFill>
            </a:endParaRPr>
          </a:p>
          <a:p>
            <a:pPr algn="ctr"/>
            <a:r>
              <a:rPr lang="fr-FR" sz="2400" dirty="0" smtClean="0">
                <a:solidFill>
                  <a:srgbClr val="EB5C63"/>
                </a:solidFill>
              </a:rPr>
              <a:t>Fédération Nationale</a:t>
            </a:r>
          </a:p>
          <a:p>
            <a:pPr algn="ctr"/>
            <a:r>
              <a:rPr lang="fr-FR" sz="2400" dirty="0" smtClean="0">
                <a:solidFill>
                  <a:srgbClr val="EB5C63"/>
                </a:solidFill>
              </a:rPr>
              <a:t>de </a:t>
            </a:r>
            <a:r>
              <a:rPr lang="fr-FR" sz="2400" dirty="0">
                <a:solidFill>
                  <a:srgbClr val="EB5C63"/>
                </a:solidFill>
              </a:rPr>
              <a:t>l’Hôtellerie de Plein Air</a:t>
            </a:r>
          </a:p>
          <a:p>
            <a:pPr algn="ctr"/>
            <a:endParaRPr lang="fr-FR" sz="2400" dirty="0">
              <a:solidFill>
                <a:srgbClr val="EB5C63"/>
              </a:solidFill>
            </a:endParaRPr>
          </a:p>
        </p:txBody>
      </p:sp>
      <p:pic>
        <p:nvPicPr>
          <p:cNvPr id="19" name="Imag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67" y="5351136"/>
            <a:ext cx="1961381" cy="1235671"/>
          </a:xfrm>
          <a:prstGeom prst="rect">
            <a:avLst/>
          </a:prstGeom>
        </p:spPr>
      </p:pic>
    </p:spTree>
    <p:extLst>
      <p:ext uri="{BB962C8B-B14F-4D97-AF65-F5344CB8AC3E}">
        <p14:creationId xmlns:p14="http://schemas.microsoft.com/office/powerpoint/2010/main" val="1123550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5B5C2C8-CB7A-4CD8-9778-25042B0FCD84}"/>
              </a:ext>
            </a:extLst>
          </p:cNvPr>
          <p:cNvSpPr txBox="1"/>
          <p:nvPr/>
        </p:nvSpPr>
        <p:spPr>
          <a:xfrm>
            <a:off x="0" y="2562543"/>
            <a:ext cx="7053943" cy="2246769"/>
          </a:xfrm>
          <a:prstGeom prst="rect">
            <a:avLst/>
          </a:prstGeom>
          <a:noFill/>
        </p:spPr>
        <p:txBody>
          <a:bodyPr wrap="square" rtlCol="0">
            <a:spAutoFit/>
          </a:bodyPr>
          <a:lstStyle/>
          <a:p>
            <a:pPr algn="r"/>
            <a:r>
              <a:rPr lang="fr-FR" sz="6000" b="1" cap="all" dirty="0" smtClean="0"/>
              <a:t>Séance plénière</a:t>
            </a:r>
            <a:endParaRPr lang="fr-FR" sz="6000" b="1" cap="all" dirty="0"/>
          </a:p>
          <a:p>
            <a:pPr algn="r"/>
            <a:r>
              <a:rPr lang="fr-FR" sz="4000" b="1" cap="all" dirty="0" smtClean="0">
                <a:solidFill>
                  <a:schemeClr val="tx1">
                    <a:lumMod val="65000"/>
                    <a:lumOff val="35000"/>
                  </a:schemeClr>
                </a:solidFill>
                <a:latin typeface="+mj-lt"/>
              </a:rPr>
              <a:t>Comprendre les liens entre tourisme et foncier</a:t>
            </a:r>
            <a:endParaRPr lang="fr-FR" sz="4000" b="1" cap="all" dirty="0">
              <a:solidFill>
                <a:schemeClr val="tx1">
                  <a:lumMod val="65000"/>
                  <a:lumOff val="35000"/>
                </a:schemeClr>
              </a:solidFill>
              <a:latin typeface="+mj-lt"/>
            </a:endParaRPr>
          </a:p>
        </p:txBody>
      </p:sp>
      <p:pic>
        <p:nvPicPr>
          <p:cNvPr id="15" name="Image 14">
            <a:extLst>
              <a:ext uri="{FF2B5EF4-FFF2-40B4-BE49-F238E27FC236}">
                <a16:creationId xmlns:a16="http://schemas.microsoft.com/office/drawing/2014/main" id="{66034D31-EFB6-4F53-93B3-C87C53E0FD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976" y="566057"/>
            <a:ext cx="2488165" cy="899886"/>
          </a:xfrm>
          <a:prstGeom prst="rect">
            <a:avLst/>
          </a:prstGeom>
        </p:spPr>
      </p:pic>
      <p:grpSp>
        <p:nvGrpSpPr>
          <p:cNvPr id="25" name="Groupe 24">
            <a:extLst>
              <a:ext uri="{FF2B5EF4-FFF2-40B4-BE49-F238E27FC236}">
                <a16:creationId xmlns:a16="http://schemas.microsoft.com/office/drawing/2014/main" id="{56EF8D20-5201-4722-BF91-4E0C35B33C57}"/>
              </a:ext>
            </a:extLst>
          </p:cNvPr>
          <p:cNvGrpSpPr/>
          <p:nvPr/>
        </p:nvGrpSpPr>
        <p:grpSpPr>
          <a:xfrm>
            <a:off x="8984341" y="1"/>
            <a:ext cx="3207659" cy="6858000"/>
            <a:chOff x="8984341" y="420914"/>
            <a:chExt cx="3207659" cy="6082797"/>
          </a:xfrm>
        </p:grpSpPr>
        <p:sp>
          <p:nvSpPr>
            <p:cNvPr id="13" name="Rectangle 12">
              <a:extLst>
                <a:ext uri="{FF2B5EF4-FFF2-40B4-BE49-F238E27FC236}">
                  <a16:creationId xmlns:a16="http://schemas.microsoft.com/office/drawing/2014/main" id="{50E88F9F-A2FB-4DFC-B4E0-8D5CCA8168FF}"/>
                </a:ext>
              </a:extLst>
            </p:cNvPr>
            <p:cNvSpPr/>
            <p:nvPr/>
          </p:nvSpPr>
          <p:spPr>
            <a:xfrm>
              <a:off x="8984343" y="420914"/>
              <a:ext cx="3207657" cy="6082797"/>
            </a:xfrm>
            <a:prstGeom prst="rect">
              <a:avLst/>
            </a:prstGeom>
            <a:solidFill>
              <a:srgbClr val="10AAB6">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p:txBody>
        </p:sp>
        <p:pic>
          <p:nvPicPr>
            <p:cNvPr id="20" name="Image 19">
              <a:extLst>
                <a:ext uri="{FF2B5EF4-FFF2-40B4-BE49-F238E27FC236}">
                  <a16:creationId xmlns:a16="http://schemas.microsoft.com/office/drawing/2014/main" id="{F56E46CF-B555-4B73-B4B7-142FC40E9B7D}"/>
                </a:ext>
              </a:extLst>
            </p:cNvPr>
            <p:cNvPicPr>
              <a:picLocks noChangeAspect="1"/>
            </p:cNvPicPr>
            <p:nvPr/>
          </p:nvPicPr>
          <p:blipFill rotWithShape="1">
            <a:blip r:embed="rId3"/>
            <a:srcRect l="3421" r="3421" b="59586"/>
            <a:stretch/>
          </p:blipFill>
          <p:spPr>
            <a:xfrm>
              <a:off x="8984342" y="5787594"/>
              <a:ext cx="3207657" cy="716117"/>
            </a:xfrm>
            <a:prstGeom prst="rect">
              <a:avLst/>
            </a:prstGeom>
          </p:spPr>
        </p:pic>
        <p:sp>
          <p:nvSpPr>
            <p:cNvPr id="22" name="ZoneTexte 21">
              <a:extLst>
                <a:ext uri="{FF2B5EF4-FFF2-40B4-BE49-F238E27FC236}">
                  <a16:creationId xmlns:a16="http://schemas.microsoft.com/office/drawing/2014/main" id="{CE5A3EA9-CA41-4918-9E22-233FC58F4671}"/>
                </a:ext>
              </a:extLst>
            </p:cNvPr>
            <p:cNvSpPr txBox="1"/>
            <p:nvPr/>
          </p:nvSpPr>
          <p:spPr>
            <a:xfrm>
              <a:off x="8984341" y="4914022"/>
              <a:ext cx="3207659" cy="737064"/>
            </a:xfrm>
            <a:prstGeom prst="rect">
              <a:avLst/>
            </a:prstGeom>
            <a:noFill/>
          </p:spPr>
          <p:txBody>
            <a:bodyPr wrap="square" rtlCol="0">
              <a:spAutoFit/>
            </a:bodyPr>
            <a:lstStyle/>
            <a:p>
              <a:pPr algn="ctr"/>
              <a:r>
                <a:rPr lang="fr-FR" sz="2400" b="1" cap="all" dirty="0">
                  <a:solidFill>
                    <a:srgbClr val="10AAB6"/>
                  </a:solidFill>
                </a:rPr>
                <a:t>Colloque national | tourisme </a:t>
              </a:r>
              <a:r>
                <a:rPr lang="fr-FR" sz="2400" b="1" cap="all" dirty="0" smtClean="0">
                  <a:solidFill>
                    <a:srgbClr val="10AAB6"/>
                  </a:solidFill>
                </a:rPr>
                <a:t>&amp; </a:t>
              </a:r>
              <a:r>
                <a:rPr lang="fr-FR" sz="2400" b="1" cap="all" dirty="0">
                  <a:solidFill>
                    <a:srgbClr val="10AAB6"/>
                  </a:solidFill>
                </a:rPr>
                <a:t>foncier</a:t>
              </a:r>
              <a:endParaRPr lang="fr-FR" sz="2400" b="1" cap="all" dirty="0">
                <a:solidFill>
                  <a:srgbClr val="10AAB6"/>
                </a:solidFill>
                <a:latin typeface="+mj-lt"/>
              </a:endParaRPr>
            </a:p>
          </p:txBody>
        </p:sp>
      </p:grpSp>
      <p:cxnSp>
        <p:nvCxnSpPr>
          <p:cNvPr id="23" name="Connecteur droit 22">
            <a:extLst>
              <a:ext uri="{FF2B5EF4-FFF2-40B4-BE49-F238E27FC236}">
                <a16:creationId xmlns:a16="http://schemas.microsoft.com/office/drawing/2014/main" id="{4C561BD2-D554-41D7-904F-B25A3154C2C1}"/>
              </a:ext>
            </a:extLst>
          </p:cNvPr>
          <p:cNvCxnSpPr>
            <a:cxnSpLocks/>
          </p:cNvCxnSpPr>
          <p:nvPr/>
        </p:nvCxnSpPr>
        <p:spPr>
          <a:xfrm>
            <a:off x="5689600" y="4914022"/>
            <a:ext cx="1262743" cy="0"/>
          </a:xfrm>
          <a:prstGeom prst="line">
            <a:avLst/>
          </a:prstGeom>
          <a:ln w="82550">
            <a:solidFill>
              <a:srgbClr val="EB5C63"/>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668110" y="4930756"/>
            <a:ext cx="5316231" cy="1231106"/>
          </a:xfrm>
          <a:prstGeom prst="rect">
            <a:avLst/>
          </a:prstGeom>
        </p:spPr>
        <p:txBody>
          <a:bodyPr wrap="square">
            <a:spAutoFit/>
          </a:bodyPr>
          <a:lstStyle/>
          <a:p>
            <a:pPr algn="ctr"/>
            <a:endParaRPr lang="fr-FR" dirty="0">
              <a:solidFill>
                <a:srgbClr val="EB5C63"/>
              </a:solidFill>
            </a:endParaRPr>
          </a:p>
          <a:p>
            <a:pPr algn="ctr"/>
            <a:r>
              <a:rPr lang="fr-FR" sz="3200" b="1" dirty="0">
                <a:solidFill>
                  <a:srgbClr val="EB5C63"/>
                </a:solidFill>
              </a:rPr>
              <a:t>Sylvain CHARLOT</a:t>
            </a:r>
          </a:p>
          <a:p>
            <a:pPr algn="ctr"/>
            <a:r>
              <a:rPr lang="fr-FR" sz="2400" dirty="0">
                <a:solidFill>
                  <a:srgbClr val="EB5C63"/>
                </a:solidFill>
              </a:rPr>
              <a:t>Atout France</a:t>
            </a:r>
            <a:endParaRPr lang="fr-FR" sz="2400" dirty="0">
              <a:solidFill>
                <a:srgbClr val="EB5C63"/>
              </a:solidFill>
            </a:endParaRP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506" y="5416114"/>
            <a:ext cx="1865103" cy="979595"/>
          </a:xfrm>
          <a:prstGeom prst="rect">
            <a:avLst/>
          </a:prstGeom>
        </p:spPr>
      </p:pic>
    </p:spTree>
    <p:extLst>
      <p:ext uri="{BB962C8B-B14F-4D97-AF65-F5344CB8AC3E}">
        <p14:creationId xmlns:p14="http://schemas.microsoft.com/office/powerpoint/2010/main" val="23272902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sp>
        <p:nvSpPr>
          <p:cNvPr id="44" name="Espace réservé du texte 15"/>
          <p:cNvSpPr>
            <a:spLocks noGrp="1"/>
          </p:cNvSpPr>
          <p:nvPr>
            <p:ph type="body" sz="quarter" idx="4294967295"/>
          </p:nvPr>
        </p:nvSpPr>
        <p:spPr>
          <a:xfrm>
            <a:off x="1481582" y="305596"/>
            <a:ext cx="10709802"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Un triptyque interdépendant</a:t>
            </a:r>
          </a:p>
        </p:txBody>
      </p:sp>
      <p:graphicFrame>
        <p:nvGraphicFramePr>
          <p:cNvPr id="50" name="Diagramme 49"/>
          <p:cNvGraphicFramePr/>
          <p:nvPr>
            <p:extLst/>
          </p:nvPr>
        </p:nvGraphicFramePr>
        <p:xfrm>
          <a:off x="840633" y="1121504"/>
          <a:ext cx="10510786" cy="5416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4096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sp>
        <p:nvSpPr>
          <p:cNvPr id="44" name="Espace réservé du texte 15"/>
          <p:cNvSpPr>
            <a:spLocks noGrp="1"/>
          </p:cNvSpPr>
          <p:nvPr>
            <p:ph type="body" sz="quarter" idx="4294967295"/>
          </p:nvPr>
        </p:nvSpPr>
        <p:spPr>
          <a:xfrm>
            <a:off x="1481582" y="305596"/>
            <a:ext cx="10709802"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Un triptyque interdépendant </a:t>
            </a:r>
            <a:r>
              <a:rPr lang="fr-FR" sz="2699" dirty="0">
                <a:solidFill>
                  <a:srgbClr val="659642"/>
                </a:solidFill>
                <a:latin typeface="Century Gothic" panose="020B0502020202020204" pitchFamily="34" charset="0"/>
                <a:ea typeface="Times New Roman" panose="02020603050405020304" pitchFamily="18" charset="0"/>
                <a:cs typeface="Times New Roman" panose="02020603050405020304" pitchFamily="18" charset="0"/>
              </a:rPr>
              <a:t>producteur de valeur ajoutée</a:t>
            </a:r>
          </a:p>
        </p:txBody>
      </p:sp>
      <p:graphicFrame>
        <p:nvGraphicFramePr>
          <p:cNvPr id="9" name="Diagramme 8"/>
          <p:cNvGraphicFramePr/>
          <p:nvPr>
            <p:extLst>
              <p:ext uri="{D42A27DB-BD31-4B8C-83A1-F6EECF244321}">
                <p14:modId xmlns:p14="http://schemas.microsoft.com/office/powerpoint/2010/main" val="3200551755"/>
              </p:ext>
            </p:extLst>
          </p:nvPr>
        </p:nvGraphicFramePr>
        <p:xfrm>
          <a:off x="840633" y="1121504"/>
          <a:ext cx="10510786" cy="5416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4368208" y="1785391"/>
            <a:ext cx="3455584" cy="707722"/>
          </a:xfrm>
          <a:prstGeom prst="rect">
            <a:avLst/>
          </a:prstGeom>
          <a:noFill/>
        </p:spPr>
        <p:txBody>
          <a:bodyPr wrap="square" lIns="91419" tIns="45709" rIns="91419" bIns="45709">
            <a:spAutoFit/>
          </a:bodyPr>
          <a:lstStyle/>
          <a:p>
            <a:pPr algn="ctr"/>
            <a:r>
              <a:rPr lang="fr-FR" sz="2000" b="1" dirty="0">
                <a:ln w="22225">
                  <a:noFill/>
                  <a:prstDash val="solid"/>
                </a:ln>
                <a:solidFill>
                  <a:srgbClr val="659642"/>
                </a:solidFill>
              </a:rPr>
              <a:t>Opportunités</a:t>
            </a:r>
          </a:p>
          <a:p>
            <a:pPr algn="ctr"/>
            <a:r>
              <a:rPr lang="fr-FR" sz="2000" b="1" dirty="0">
                <a:ln w="22225">
                  <a:noFill/>
                  <a:prstDash val="solid"/>
                </a:ln>
                <a:solidFill>
                  <a:srgbClr val="659642"/>
                </a:solidFill>
              </a:rPr>
              <a:t>Montage d’opérations</a:t>
            </a:r>
          </a:p>
        </p:txBody>
      </p:sp>
      <p:sp>
        <p:nvSpPr>
          <p:cNvPr id="11" name="Rectangle 10"/>
          <p:cNvSpPr/>
          <p:nvPr/>
        </p:nvSpPr>
        <p:spPr>
          <a:xfrm>
            <a:off x="7823792" y="5816905"/>
            <a:ext cx="3540248" cy="707722"/>
          </a:xfrm>
          <a:prstGeom prst="rect">
            <a:avLst/>
          </a:prstGeom>
          <a:noFill/>
        </p:spPr>
        <p:txBody>
          <a:bodyPr wrap="square" lIns="91419" tIns="45709" rIns="91419" bIns="45709">
            <a:spAutoFit/>
          </a:bodyPr>
          <a:lstStyle/>
          <a:p>
            <a:pPr algn="ctr"/>
            <a:r>
              <a:rPr lang="fr-FR" sz="2000" b="1" dirty="0">
                <a:ln w="22225">
                  <a:noFill/>
                  <a:prstDash val="solid"/>
                </a:ln>
                <a:solidFill>
                  <a:srgbClr val="659642"/>
                </a:solidFill>
              </a:rPr>
              <a:t>Offre et perception globale</a:t>
            </a:r>
          </a:p>
          <a:p>
            <a:pPr algn="ctr"/>
            <a:r>
              <a:rPr lang="fr-FR" sz="2000" b="1" dirty="0">
                <a:ln w="22225">
                  <a:noFill/>
                  <a:prstDash val="solid"/>
                </a:ln>
                <a:solidFill>
                  <a:srgbClr val="659642"/>
                </a:solidFill>
              </a:rPr>
              <a:t>(activités, hébergements)</a:t>
            </a:r>
          </a:p>
        </p:txBody>
      </p:sp>
      <p:sp>
        <p:nvSpPr>
          <p:cNvPr id="12" name="Rectangle 11"/>
          <p:cNvSpPr/>
          <p:nvPr/>
        </p:nvSpPr>
        <p:spPr>
          <a:xfrm>
            <a:off x="864141" y="6020688"/>
            <a:ext cx="3568916" cy="400017"/>
          </a:xfrm>
          <a:prstGeom prst="rect">
            <a:avLst/>
          </a:prstGeom>
          <a:noFill/>
        </p:spPr>
        <p:txBody>
          <a:bodyPr wrap="square" lIns="91419" tIns="45709" rIns="91419" bIns="45709">
            <a:spAutoFit/>
          </a:bodyPr>
          <a:lstStyle/>
          <a:p>
            <a:pPr algn="ctr"/>
            <a:r>
              <a:rPr lang="fr-FR" sz="2000" b="1" dirty="0">
                <a:ln w="22225">
                  <a:noFill/>
                  <a:prstDash val="solid"/>
                </a:ln>
                <a:solidFill>
                  <a:srgbClr val="659642"/>
                </a:solidFill>
              </a:rPr>
              <a:t>Economie / </a:t>
            </a:r>
            <a:r>
              <a:rPr lang="fr-FR" sz="2000" b="1" dirty="0" smtClean="0">
                <a:ln w="22225">
                  <a:noFill/>
                  <a:prstDash val="solid"/>
                </a:ln>
                <a:solidFill>
                  <a:srgbClr val="659642"/>
                </a:solidFill>
              </a:rPr>
              <a:t>Cadre </a:t>
            </a:r>
            <a:r>
              <a:rPr lang="fr-FR" sz="2000" b="1" dirty="0">
                <a:ln w="22225">
                  <a:noFill/>
                  <a:prstDash val="solid"/>
                </a:ln>
                <a:solidFill>
                  <a:srgbClr val="659642"/>
                </a:solidFill>
              </a:rPr>
              <a:t>de vie</a:t>
            </a:r>
          </a:p>
        </p:txBody>
      </p:sp>
    </p:spTree>
    <p:extLst>
      <p:ext uri="{BB962C8B-B14F-4D97-AF65-F5344CB8AC3E}">
        <p14:creationId xmlns:p14="http://schemas.microsoft.com/office/powerpoint/2010/main" val="410316843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a:blip r:embed="rId3"/>
          <a:stretch>
            <a:fillRect/>
          </a:stretch>
        </p:blipFill>
        <p:spPr>
          <a:xfrm>
            <a:off x="-21876" y="782298"/>
            <a:ext cx="12348709" cy="6095117"/>
          </a:xfrm>
          <a:prstGeom prst="rect">
            <a:avLst/>
          </a:prstGeom>
        </p:spPr>
      </p:pic>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33373"/>
            <a:ext cx="10709802" cy="531716"/>
          </a:xfrm>
          <a:prstGeom prst="rect">
            <a:avLst/>
          </a:prstGeom>
        </p:spPr>
        <p:txBody>
          <a:bodyPr anchor="ctr">
            <a:normAutofit fontScale="85000" lnSpcReduction="10000"/>
          </a:bodyPr>
          <a:lstStyle>
            <a:lvl1pPr algn="l">
              <a:buNone/>
              <a:defRPr sz="3200" b="1">
                <a:solidFill>
                  <a:srgbClr val="183D8A"/>
                </a:solidFill>
              </a:defRPr>
            </a:lvl1pPr>
            <a:lvl2pPr algn="ctr">
              <a:buNone/>
              <a:defRPr sz="2400">
                <a:solidFill>
                  <a:schemeClr val="bg1">
                    <a:lumMod val="50000"/>
                  </a:schemeClr>
                </a:solidFill>
              </a:defRPr>
            </a:lvl2pPr>
          </a:lstStyle>
          <a:p>
            <a:r>
              <a:rPr lang="fr-FR" dirty="0" smtClean="0">
                <a:latin typeface="Century Gothic" panose="020B0502020202020204" pitchFamily="34" charset="0"/>
                <a:ea typeface="Times New Roman" panose="02020603050405020304" pitchFamily="18" charset="0"/>
                <a:cs typeface="Times New Roman" panose="02020603050405020304" pitchFamily="18" charset="0"/>
              </a:rPr>
              <a:t>Un triptyque interdépendant : </a:t>
            </a:r>
            <a:r>
              <a:rPr lang="fr-FR" dirty="0" smtClean="0">
                <a:solidFill>
                  <a:srgbClr val="E6312E"/>
                </a:solidFill>
                <a:latin typeface="Century Gothic" panose="020B0502020202020204" pitchFamily="34" charset="0"/>
                <a:ea typeface="Times New Roman" panose="02020603050405020304" pitchFamily="18" charset="0"/>
                <a:cs typeface="Times New Roman" panose="02020603050405020304" pitchFamily="18" charset="0"/>
              </a:rPr>
              <a:t>ATTENTION aux déséquilibres !</a:t>
            </a:r>
            <a:endParaRPr lang="fr-FR" dirty="0">
              <a:solidFill>
                <a:srgbClr val="E6312E"/>
              </a:solidFill>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graphicFrame>
        <p:nvGraphicFramePr>
          <p:cNvPr id="9" name="Diagramme 8"/>
          <p:cNvGraphicFramePr/>
          <p:nvPr>
            <p:extLst/>
          </p:nvPr>
        </p:nvGraphicFramePr>
        <p:xfrm>
          <a:off x="840633" y="1121504"/>
          <a:ext cx="10510786" cy="54167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 9"/>
          <p:cNvPicPr>
            <a:picLocks noChangeAspect="1"/>
          </p:cNvPicPr>
          <p:nvPr/>
        </p:nvPicPr>
        <p:blipFill>
          <a:blip r:embed="rId9">
            <a:clrChange>
              <a:clrFrom>
                <a:srgbClr val="000000"/>
              </a:clrFrom>
              <a:clrTo>
                <a:srgbClr val="000000">
                  <a:alpha val="0"/>
                </a:srgbClr>
              </a:clrTo>
            </a:clrChange>
            <a:extLst>
              <a:ext uri="{BEBA8EAE-BF5A-486C-A8C5-ECC9F3942E4B}">
                <a14:imgProps xmlns:a14="http://schemas.microsoft.com/office/drawing/2010/main">
                  <a14:imgLayer r:embed="rId10">
                    <a14:imgEffect>
                      <a14:brightnessContrast bright="35000" contrast="-1000"/>
                    </a14:imgEffect>
                  </a14:imgLayer>
                </a14:imgProps>
              </a:ext>
            </a:extLst>
          </a:blip>
          <a:stretch>
            <a:fillRect/>
          </a:stretch>
        </p:blipFill>
        <p:spPr>
          <a:xfrm rot="599850">
            <a:off x="468800" y="908488"/>
            <a:ext cx="3115864" cy="1834954"/>
          </a:xfrm>
          <a:prstGeom prst="rect">
            <a:avLst/>
          </a:prstGeom>
        </p:spPr>
      </p:pic>
      <p:sp>
        <p:nvSpPr>
          <p:cNvPr id="11" name="Rectangle 10"/>
          <p:cNvSpPr/>
          <p:nvPr/>
        </p:nvSpPr>
        <p:spPr>
          <a:xfrm>
            <a:off x="4368208" y="1785391"/>
            <a:ext cx="3455584" cy="707722"/>
          </a:xfrm>
          <a:prstGeom prst="rect">
            <a:avLst/>
          </a:prstGeom>
          <a:noFill/>
        </p:spPr>
        <p:txBody>
          <a:bodyPr wrap="square" lIns="91419" tIns="45709" rIns="91419" bIns="45709">
            <a:spAutoFit/>
          </a:bodyPr>
          <a:lstStyle/>
          <a:p>
            <a:pPr algn="ctr"/>
            <a:r>
              <a:rPr lang="fr-FR" sz="2000" b="1" dirty="0" err="1">
                <a:ln w="22225">
                  <a:noFill/>
                  <a:prstDash val="solid"/>
                </a:ln>
                <a:solidFill>
                  <a:srgbClr val="E6312E"/>
                </a:solidFill>
              </a:rPr>
              <a:t>SCoT</a:t>
            </a:r>
            <a:r>
              <a:rPr lang="fr-FR" sz="2000" b="1" dirty="0">
                <a:ln w="22225">
                  <a:noFill/>
                  <a:prstDash val="solid"/>
                </a:ln>
                <a:solidFill>
                  <a:srgbClr val="E6312E"/>
                </a:solidFill>
              </a:rPr>
              <a:t>, PLU, PLH</a:t>
            </a:r>
            <a:r>
              <a:rPr lang="fr-FR" sz="2000" b="1" dirty="0" smtClean="0">
                <a:ln w="22225">
                  <a:noFill/>
                  <a:prstDash val="solid"/>
                </a:ln>
                <a:solidFill>
                  <a:srgbClr val="E6312E"/>
                </a:solidFill>
              </a:rPr>
              <a:t>, DPU</a:t>
            </a:r>
            <a:r>
              <a:rPr lang="fr-FR" sz="2000" b="1" dirty="0">
                <a:ln w="22225">
                  <a:noFill/>
                  <a:prstDash val="solid"/>
                </a:ln>
                <a:solidFill>
                  <a:srgbClr val="E6312E"/>
                </a:solidFill>
              </a:rPr>
              <a:t/>
            </a:r>
            <a:br>
              <a:rPr lang="fr-FR" sz="2000" b="1" dirty="0">
                <a:ln w="22225">
                  <a:noFill/>
                  <a:prstDash val="solid"/>
                </a:ln>
                <a:solidFill>
                  <a:srgbClr val="E6312E"/>
                </a:solidFill>
              </a:rPr>
            </a:br>
            <a:r>
              <a:rPr lang="fr-FR" sz="2000" b="1" dirty="0">
                <a:ln w="22225">
                  <a:noFill/>
                  <a:prstDash val="solid"/>
                </a:ln>
                <a:solidFill>
                  <a:srgbClr val="E6312E"/>
                </a:solidFill>
              </a:rPr>
              <a:t>ZAN 2050 …</a:t>
            </a:r>
          </a:p>
        </p:txBody>
      </p:sp>
      <p:sp>
        <p:nvSpPr>
          <p:cNvPr id="20" name="Rectangle 19"/>
          <p:cNvSpPr/>
          <p:nvPr/>
        </p:nvSpPr>
        <p:spPr>
          <a:xfrm>
            <a:off x="7823792" y="5816905"/>
            <a:ext cx="3540248" cy="707722"/>
          </a:xfrm>
          <a:prstGeom prst="rect">
            <a:avLst/>
          </a:prstGeom>
          <a:noFill/>
        </p:spPr>
        <p:txBody>
          <a:bodyPr wrap="square" lIns="91419" tIns="45709" rIns="91419" bIns="45709">
            <a:spAutoFit/>
          </a:bodyPr>
          <a:lstStyle/>
          <a:p>
            <a:pPr algn="ctr"/>
            <a:r>
              <a:rPr lang="fr-FR" sz="2000" b="1" dirty="0">
                <a:ln w="22225">
                  <a:noFill/>
                  <a:prstDash val="solid"/>
                </a:ln>
                <a:solidFill>
                  <a:srgbClr val="E6312E"/>
                </a:solidFill>
              </a:rPr>
              <a:t>Offre et perception globale</a:t>
            </a:r>
          </a:p>
          <a:p>
            <a:pPr algn="ctr"/>
            <a:r>
              <a:rPr lang="fr-FR" sz="2000" b="1" dirty="0">
                <a:ln w="22225">
                  <a:noFill/>
                  <a:prstDash val="solid"/>
                </a:ln>
                <a:solidFill>
                  <a:srgbClr val="E6312E"/>
                </a:solidFill>
              </a:rPr>
              <a:t>(activités, hébergements)</a:t>
            </a:r>
          </a:p>
        </p:txBody>
      </p:sp>
      <p:sp>
        <p:nvSpPr>
          <p:cNvPr id="21" name="Rectangle 20"/>
          <p:cNvSpPr/>
          <p:nvPr/>
        </p:nvSpPr>
        <p:spPr>
          <a:xfrm>
            <a:off x="864141" y="6020688"/>
            <a:ext cx="3568916" cy="400017"/>
          </a:xfrm>
          <a:prstGeom prst="rect">
            <a:avLst/>
          </a:prstGeom>
          <a:noFill/>
        </p:spPr>
        <p:txBody>
          <a:bodyPr wrap="square" lIns="91419" tIns="45709" rIns="91419" bIns="45709">
            <a:spAutoFit/>
          </a:bodyPr>
          <a:lstStyle/>
          <a:p>
            <a:pPr algn="ctr"/>
            <a:r>
              <a:rPr lang="fr-FR" sz="2000" b="1" dirty="0">
                <a:ln w="22225">
                  <a:noFill/>
                  <a:prstDash val="solid"/>
                </a:ln>
                <a:solidFill>
                  <a:srgbClr val="E6312E"/>
                </a:solidFill>
              </a:rPr>
              <a:t>Qualité de vie</a:t>
            </a:r>
          </a:p>
        </p:txBody>
      </p:sp>
      <p:sp>
        <p:nvSpPr>
          <p:cNvPr id="12" name="Rectangle à coins arrondis 11"/>
          <p:cNvSpPr/>
          <p:nvPr/>
        </p:nvSpPr>
        <p:spPr>
          <a:xfrm rot="20850225">
            <a:off x="7830581" y="1446893"/>
            <a:ext cx="1282262" cy="493487"/>
          </a:xfrm>
          <a:prstGeom prst="roundRect">
            <a:avLst/>
          </a:prstGeom>
          <a:solidFill>
            <a:srgbClr val="10AAB6"/>
          </a:solidFill>
          <a:ln>
            <a:solidFill>
              <a:schemeClr val="bg1"/>
            </a:solidFill>
          </a:ln>
          <a:effectLst>
            <a:outerShdw blurRad="50800" dist="114300" dir="21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i="1" dirty="0" smtClean="0"/>
              <a:t>Atelier 3</a:t>
            </a:r>
            <a:endParaRPr lang="fr-FR" sz="2000" b="1" i="1" dirty="0"/>
          </a:p>
        </p:txBody>
      </p:sp>
    </p:spTree>
    <p:extLst>
      <p:ext uri="{BB962C8B-B14F-4D97-AF65-F5344CB8AC3E}">
        <p14:creationId xmlns:p14="http://schemas.microsoft.com/office/powerpoint/2010/main" val="3427008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31"/>
          <p:cNvCxnSpPr/>
          <p:nvPr/>
        </p:nvCxnSpPr>
        <p:spPr>
          <a:xfrm>
            <a:off x="2205" y="67716"/>
            <a:ext cx="12189178" cy="0"/>
          </a:xfrm>
          <a:prstGeom prst="line">
            <a:avLst/>
          </a:prstGeom>
          <a:ln w="168275">
            <a:solidFill>
              <a:srgbClr val="E6312E"/>
            </a:solidFill>
            <a:prstDash val="solid"/>
          </a:ln>
          <a:effectLst/>
        </p:spPr>
        <p:style>
          <a:lnRef idx="2">
            <a:schemeClr val="dk1"/>
          </a:lnRef>
          <a:fillRef idx="0">
            <a:schemeClr val="dk1"/>
          </a:fillRef>
          <a:effectRef idx="1">
            <a:schemeClr val="dk1"/>
          </a:effectRef>
          <a:fontRef idx="minor">
            <a:schemeClr val="tx1"/>
          </a:fontRef>
        </p:style>
      </p:cxnSp>
      <p:sp>
        <p:nvSpPr>
          <p:cNvPr id="33" name="Espace réservé du texte 15"/>
          <p:cNvSpPr>
            <a:spLocks noGrp="1"/>
          </p:cNvSpPr>
          <p:nvPr>
            <p:ph type="body" sz="quarter" idx="4294967295"/>
          </p:nvPr>
        </p:nvSpPr>
        <p:spPr>
          <a:xfrm>
            <a:off x="1481582" y="305596"/>
            <a:ext cx="10085786" cy="531716"/>
          </a:xfrm>
          <a:prstGeom prst="rect">
            <a:avLst/>
          </a:prstGeom>
        </p:spPr>
        <p:txBody>
          <a:bodyPr anchor="ctr">
            <a:normAutofit/>
          </a:bodyPr>
          <a:lstStyle>
            <a:lvl1pPr algn="l">
              <a:buNone/>
              <a:defRPr sz="3200" b="1">
                <a:solidFill>
                  <a:srgbClr val="183D8A"/>
                </a:solidFill>
              </a:defRPr>
            </a:lvl1pPr>
            <a:lvl2pPr algn="ctr">
              <a:buNone/>
              <a:defRPr sz="2400">
                <a:solidFill>
                  <a:schemeClr val="bg1">
                    <a:lumMod val="50000"/>
                  </a:schemeClr>
                </a:solidFill>
              </a:defRPr>
            </a:lvl2pPr>
          </a:lstStyle>
          <a:p>
            <a:r>
              <a:rPr lang="fr-FR" sz="2699" dirty="0">
                <a:latin typeface="Century Gothic" panose="020B0502020202020204" pitchFamily="34" charset="0"/>
                <a:ea typeface="Times New Roman" panose="02020603050405020304" pitchFamily="18" charset="0"/>
                <a:cs typeface="Times New Roman" panose="02020603050405020304" pitchFamily="18" charset="0"/>
              </a:rPr>
              <a:t>Le touriste : des attentes en perpétuelle évolution</a:t>
            </a:r>
          </a:p>
        </p:txBody>
      </p:sp>
      <p:sp>
        <p:nvSpPr>
          <p:cNvPr id="35" name="object 6"/>
          <p:cNvSpPr/>
          <p:nvPr/>
        </p:nvSpPr>
        <p:spPr>
          <a:xfrm>
            <a:off x="768642" y="621338"/>
            <a:ext cx="712940" cy="0"/>
          </a:xfrm>
          <a:custGeom>
            <a:avLst/>
            <a:gdLst/>
            <a:ahLst/>
            <a:cxnLst/>
            <a:rect l="l" t="t" r="r" b="b"/>
            <a:pathLst>
              <a:path w="713105">
                <a:moveTo>
                  <a:pt x="0" y="0"/>
                </a:moveTo>
                <a:lnTo>
                  <a:pt x="712800" y="0"/>
                </a:lnTo>
              </a:path>
            </a:pathLst>
          </a:custGeom>
          <a:ln w="25400">
            <a:solidFill>
              <a:srgbClr val="25408F"/>
            </a:solidFill>
          </a:ln>
        </p:spPr>
        <p:txBody>
          <a:bodyPr wrap="square" lIns="0" tIns="0" rIns="0" bIns="0" rtlCol="0"/>
          <a:lstStyle/>
          <a:p>
            <a:endParaRPr/>
          </a:p>
        </p:txBody>
      </p:sp>
      <p:pic>
        <p:nvPicPr>
          <p:cNvPr id="6" name="Image 5">
            <a:extLst>
              <a:ext uri="{FF2B5EF4-FFF2-40B4-BE49-F238E27FC236}">
                <a16:creationId xmlns:a16="http://schemas.microsoft.com/office/drawing/2014/main" id="{9D1355D7-0BA3-4CB5-A9B7-420D4735801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b="21607"/>
          <a:stretch/>
        </p:blipFill>
        <p:spPr>
          <a:xfrm>
            <a:off x="2204" y="852149"/>
            <a:ext cx="12187592" cy="6009986"/>
          </a:xfrm>
          <a:prstGeom prst="rect">
            <a:avLst/>
          </a:prstGeom>
        </p:spPr>
      </p:pic>
      <p:sp>
        <p:nvSpPr>
          <p:cNvPr id="7" name="Espace réservé du contenu 1">
            <a:extLst>
              <a:ext uri="{FF2B5EF4-FFF2-40B4-BE49-F238E27FC236}">
                <a16:creationId xmlns:a16="http://schemas.microsoft.com/office/drawing/2014/main" id="{B18ED39B-7B69-4BCC-97C4-375F8D8B4983}"/>
              </a:ext>
            </a:extLst>
          </p:cNvPr>
          <p:cNvSpPr txBox="1">
            <a:spLocks/>
          </p:cNvSpPr>
          <p:nvPr/>
        </p:nvSpPr>
        <p:spPr>
          <a:xfrm>
            <a:off x="109683" y="4940818"/>
            <a:ext cx="12044305" cy="928853"/>
          </a:xfrm>
          <a:prstGeom prst="rect">
            <a:avLst/>
          </a:prstGeom>
        </p:spPr>
        <p:txBody>
          <a:bodyPr vert="horz" lIns="108825" tIns="54412" rIns="108825" bIns="54412" rtlCol="0" anchor="t">
            <a:noAutofit/>
          </a:bodyPr>
          <a:lstStyle>
            <a:lvl1pPr marL="0" marR="0" indent="0" algn="l" defTabSz="1088502" rtl="0" eaLnBrk="1" fontAlgn="auto" latinLnBrk="0" hangingPunct="1">
              <a:lnSpc>
                <a:spcPts val="2600"/>
              </a:lnSpc>
              <a:spcBef>
                <a:spcPct val="20000"/>
              </a:spcBef>
              <a:spcAft>
                <a:spcPts val="0"/>
              </a:spcAft>
              <a:buClrTx/>
              <a:buSzTx/>
              <a:buFont typeface="Symbol" pitchFamily="18" charset="2"/>
              <a:buChar char="Þ"/>
              <a:tabLst/>
              <a:defRPr sz="2000" b="0" kern="1200" baseline="0">
                <a:solidFill>
                  <a:srgbClr val="0C2B8E"/>
                </a:solidFill>
                <a:latin typeface="+mn-lt"/>
                <a:ea typeface="+mn-ea"/>
                <a:cs typeface="+mn-cs"/>
              </a:defRPr>
            </a:lvl1pPr>
            <a:lvl2pPr marL="544251" indent="0" algn="l" defTabSz="1088502" rtl="0" eaLnBrk="1" latinLnBrk="0" hangingPunct="1">
              <a:spcBef>
                <a:spcPct val="20000"/>
              </a:spcBef>
              <a:buFont typeface="Arial" pitchFamily="34" charset="0"/>
              <a:buNone/>
              <a:defRPr sz="2400" b="1" kern="1200">
                <a:solidFill>
                  <a:schemeClr val="tx1"/>
                </a:solidFill>
                <a:latin typeface="+mn-lt"/>
                <a:ea typeface="+mn-ea"/>
                <a:cs typeface="+mn-cs"/>
              </a:defRPr>
            </a:lvl2pPr>
            <a:lvl3pPr marL="1088502" indent="0" algn="l" defTabSz="1088502" rtl="0" eaLnBrk="1" latinLnBrk="0" hangingPunct="1">
              <a:spcBef>
                <a:spcPct val="20000"/>
              </a:spcBef>
              <a:buFont typeface="Arial" pitchFamily="34" charset="0"/>
              <a:buNone/>
              <a:defRPr sz="2100" b="1" kern="1200">
                <a:solidFill>
                  <a:schemeClr val="tx1"/>
                </a:solidFill>
                <a:latin typeface="+mn-lt"/>
                <a:ea typeface="+mn-ea"/>
                <a:cs typeface="+mn-cs"/>
              </a:defRPr>
            </a:lvl3pPr>
            <a:lvl4pPr marL="1632753" indent="0" algn="l" defTabSz="1088502" rtl="0" eaLnBrk="1" latinLnBrk="0" hangingPunct="1">
              <a:spcBef>
                <a:spcPct val="20000"/>
              </a:spcBef>
              <a:buFont typeface="Arial" pitchFamily="34" charset="0"/>
              <a:buNone/>
              <a:defRPr sz="1900" b="1" kern="1200">
                <a:solidFill>
                  <a:schemeClr val="tx1"/>
                </a:solidFill>
                <a:latin typeface="+mn-lt"/>
                <a:ea typeface="+mn-ea"/>
                <a:cs typeface="+mn-cs"/>
              </a:defRPr>
            </a:lvl4pPr>
            <a:lvl5pPr marL="2177004" indent="0" algn="l" defTabSz="1088502" rtl="0" eaLnBrk="1" latinLnBrk="0" hangingPunct="1">
              <a:spcBef>
                <a:spcPct val="20000"/>
              </a:spcBef>
              <a:buFont typeface="Arial" pitchFamily="34" charset="0"/>
              <a:buNone/>
              <a:defRPr sz="1900" b="1" kern="1200">
                <a:solidFill>
                  <a:schemeClr val="tx1"/>
                </a:solidFill>
                <a:latin typeface="+mn-lt"/>
                <a:ea typeface="+mn-ea"/>
                <a:cs typeface="+mn-cs"/>
              </a:defRPr>
            </a:lvl5pPr>
            <a:lvl6pPr marL="2721254" indent="0" algn="l" defTabSz="1088502" rtl="0" eaLnBrk="1" latinLnBrk="0" hangingPunct="1">
              <a:spcBef>
                <a:spcPct val="20000"/>
              </a:spcBef>
              <a:buFont typeface="Arial" pitchFamily="34" charset="0"/>
              <a:buNone/>
              <a:defRPr sz="1900" b="1" kern="1200">
                <a:solidFill>
                  <a:schemeClr val="tx1"/>
                </a:solidFill>
                <a:latin typeface="+mn-lt"/>
                <a:ea typeface="+mn-ea"/>
                <a:cs typeface="+mn-cs"/>
              </a:defRPr>
            </a:lvl6pPr>
            <a:lvl7pPr marL="3265505" indent="0" algn="l" defTabSz="1088502" rtl="0" eaLnBrk="1" latinLnBrk="0" hangingPunct="1">
              <a:spcBef>
                <a:spcPct val="20000"/>
              </a:spcBef>
              <a:buFont typeface="Arial" pitchFamily="34" charset="0"/>
              <a:buNone/>
              <a:defRPr sz="1900" b="1" kern="1200">
                <a:solidFill>
                  <a:schemeClr val="tx1"/>
                </a:solidFill>
                <a:latin typeface="+mn-lt"/>
                <a:ea typeface="+mn-ea"/>
                <a:cs typeface="+mn-cs"/>
              </a:defRPr>
            </a:lvl7pPr>
            <a:lvl8pPr marL="3809756" indent="0" algn="l" defTabSz="1088502" rtl="0" eaLnBrk="1" latinLnBrk="0" hangingPunct="1">
              <a:spcBef>
                <a:spcPct val="20000"/>
              </a:spcBef>
              <a:buFont typeface="Arial" pitchFamily="34" charset="0"/>
              <a:buNone/>
              <a:defRPr sz="1900" b="1" kern="1200">
                <a:solidFill>
                  <a:schemeClr val="tx1"/>
                </a:solidFill>
                <a:latin typeface="+mn-lt"/>
                <a:ea typeface="+mn-ea"/>
                <a:cs typeface="+mn-cs"/>
              </a:defRPr>
            </a:lvl8pPr>
            <a:lvl9pPr marL="4354007" indent="0" algn="l" defTabSz="1088502" rtl="0" eaLnBrk="1" latinLnBrk="0" hangingPunct="1">
              <a:spcBef>
                <a:spcPct val="20000"/>
              </a:spcBef>
              <a:buFont typeface="Arial" pitchFamily="34" charset="0"/>
              <a:buNone/>
              <a:defRPr sz="1900" b="1" kern="1200">
                <a:solidFill>
                  <a:schemeClr val="tx1"/>
                </a:solidFill>
                <a:latin typeface="+mn-lt"/>
                <a:ea typeface="+mn-ea"/>
                <a:cs typeface="+mn-cs"/>
              </a:defRPr>
            </a:lvl9pPr>
          </a:lstStyle>
          <a:p>
            <a:pPr algn="ctr">
              <a:buFont typeface="Symbol" pitchFamily="18" charset="2"/>
              <a:buNone/>
            </a:pPr>
            <a:r>
              <a:rPr lang="fr-FR" sz="2699" b="1" spc="600" dirty="0">
                <a:solidFill>
                  <a:schemeClr val="bg1"/>
                </a:solidFill>
              </a:rPr>
              <a:t>COMMENT CRÉER LA DESTINATION : </a:t>
            </a:r>
          </a:p>
          <a:p>
            <a:pPr algn="ctr">
              <a:spcBef>
                <a:spcPts val="600"/>
              </a:spcBef>
              <a:buNone/>
            </a:pPr>
            <a:endParaRPr lang="fr-FR" sz="2699" b="1" spc="600" dirty="0">
              <a:solidFill>
                <a:schemeClr val="bg1"/>
              </a:solidFill>
            </a:endParaRPr>
          </a:p>
          <a:p>
            <a:pPr algn="ctr">
              <a:spcBef>
                <a:spcPts val="600"/>
              </a:spcBef>
              <a:buNone/>
            </a:pPr>
            <a:r>
              <a:rPr lang="fr-FR" sz="2699" b="1" spc="600" dirty="0">
                <a:solidFill>
                  <a:schemeClr val="bg1"/>
                </a:solidFill>
              </a:rPr>
              <a:t>5 AXES D’ATTRACTIVITÉ </a:t>
            </a:r>
          </a:p>
          <a:p>
            <a:pPr algn="ctr">
              <a:spcBef>
                <a:spcPts val="600"/>
              </a:spcBef>
              <a:buNone/>
            </a:pPr>
            <a:r>
              <a:rPr lang="fr-FR" sz="2699" b="1" spc="600" dirty="0">
                <a:solidFill>
                  <a:schemeClr val="bg1"/>
                </a:solidFill>
              </a:rPr>
              <a:t>POUR DEMAIN</a:t>
            </a:r>
          </a:p>
        </p:txBody>
      </p:sp>
      <p:pic>
        <p:nvPicPr>
          <p:cNvPr id="8" name="Image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82331" y="305596"/>
            <a:ext cx="1817009" cy="337224"/>
          </a:xfrm>
          <a:prstGeom prst="rect">
            <a:avLst/>
          </a:prstGeom>
          <a:noFill/>
        </p:spPr>
      </p:pic>
      <p:sp>
        <p:nvSpPr>
          <p:cNvPr id="2" name="ZoneTexte 1"/>
          <p:cNvSpPr txBox="1"/>
          <p:nvPr/>
        </p:nvSpPr>
        <p:spPr>
          <a:xfrm>
            <a:off x="10271497" y="549346"/>
            <a:ext cx="1594525" cy="369247"/>
          </a:xfrm>
          <a:prstGeom prst="rect">
            <a:avLst/>
          </a:prstGeom>
          <a:noFill/>
        </p:spPr>
        <p:txBody>
          <a:bodyPr wrap="square" rtlCol="0">
            <a:spAutoFit/>
          </a:bodyPr>
          <a:lstStyle/>
          <a:p>
            <a:r>
              <a:rPr lang="fr-FR" dirty="0"/>
              <a:t>2019</a:t>
            </a:r>
          </a:p>
        </p:txBody>
      </p:sp>
    </p:spTree>
    <p:extLst>
      <p:ext uri="{BB962C8B-B14F-4D97-AF65-F5344CB8AC3E}">
        <p14:creationId xmlns:p14="http://schemas.microsoft.com/office/powerpoint/2010/main" val="395467752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1950</TotalTime>
  <Words>2002</Words>
  <Application>Microsoft Office PowerPoint</Application>
  <PresentationFormat>Grand écran</PresentationFormat>
  <Paragraphs>462</Paragraphs>
  <Slides>46</Slides>
  <Notes>39</Notes>
  <HiddenSlides>0</HiddenSlides>
  <MMClips>0</MMClips>
  <ScaleCrop>false</ScaleCrop>
  <HeadingPairs>
    <vt:vector size="6" baseType="variant">
      <vt:variant>
        <vt:lpstr>Polices utilisées</vt:lpstr>
      </vt:variant>
      <vt:variant>
        <vt:i4>16</vt:i4>
      </vt:variant>
      <vt:variant>
        <vt:lpstr>Thème</vt:lpstr>
      </vt:variant>
      <vt:variant>
        <vt:i4>1</vt:i4>
      </vt:variant>
      <vt:variant>
        <vt:lpstr>Titres des diapositives</vt:lpstr>
      </vt:variant>
      <vt:variant>
        <vt:i4>46</vt:i4>
      </vt:variant>
    </vt:vector>
  </HeadingPairs>
  <TitlesOfParts>
    <vt:vector size="63" baseType="lpstr">
      <vt:lpstr>Arial</vt:lpstr>
      <vt:lpstr>Arial Black</vt:lpstr>
      <vt:lpstr>Bahnschrift</vt:lpstr>
      <vt:lpstr>Bahnschrift Condensed</vt:lpstr>
      <vt:lpstr>Bahnschrift Light</vt:lpstr>
      <vt:lpstr>Britannic Bold</vt:lpstr>
      <vt:lpstr>Calibri</vt:lpstr>
      <vt:lpstr>Calibri Light</vt:lpstr>
      <vt:lpstr>Century Gothic</vt:lpstr>
      <vt:lpstr>DejaVu Sans</vt:lpstr>
      <vt:lpstr>Symbol</vt:lpstr>
      <vt:lpstr>Tahoma</vt:lpstr>
      <vt:lpstr>Times New Roman</vt:lpstr>
      <vt:lpstr>Trebuchet MS</vt:lpstr>
      <vt:lpstr>Wingdings 3</vt:lpstr>
      <vt:lpstr>Yu Mincho</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Victorine SAGNARD</dc:creator>
  <cp:lastModifiedBy>Charlot Sylvain</cp:lastModifiedBy>
  <cp:revision>65</cp:revision>
  <dcterms:created xsi:type="dcterms:W3CDTF">2020-10-07T10:02:08Z</dcterms:created>
  <dcterms:modified xsi:type="dcterms:W3CDTF">2020-11-04T18:27:31Z</dcterms:modified>
</cp:coreProperties>
</file>